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Lst>
  <p:sldSz cy="5143500" cx="9144000"/>
  <p:notesSz cx="6858000" cy="9144000"/>
  <p:embeddedFontLst>
    <p:embeddedFont>
      <p:font typeface="Raleway"/>
      <p:regular r:id="rId74"/>
      <p:bold r:id="rId75"/>
      <p:italic r:id="rId76"/>
      <p:boldItalic r:id="rId77"/>
    </p:embeddedFont>
    <p:embeddedFont>
      <p:font typeface="Roboto"/>
      <p:regular r:id="rId78"/>
      <p:bold r:id="rId79"/>
      <p:italic r:id="rId80"/>
      <p:boldItalic r:id="rId81"/>
    </p:embeddedFont>
    <p:embeddedFont>
      <p:font typeface="Lato"/>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E9D9EBC-0354-4996-90C8-BE131B1D0CE3}">
  <a:tblStyle styleId="{4E9D9EBC-0354-4996-90C8-BE131B1D0CE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Lato-italic.fntdata"/><Relationship Id="rId83" Type="http://schemas.openxmlformats.org/officeDocument/2006/relationships/font" Target="fonts/Lato-bold.fntdata"/><Relationship Id="rId42" Type="http://schemas.openxmlformats.org/officeDocument/2006/relationships/slide" Target="slides/slide36.xml"/><Relationship Id="rId41" Type="http://schemas.openxmlformats.org/officeDocument/2006/relationships/slide" Target="slides/slide35.xml"/><Relationship Id="rId85" Type="http://schemas.openxmlformats.org/officeDocument/2006/relationships/font" Target="fonts/Lato-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oboto-italic.fntdata"/><Relationship Id="rId82" Type="http://schemas.openxmlformats.org/officeDocument/2006/relationships/font" Target="fonts/Lato-regular.fntdata"/><Relationship Id="rId81"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font" Target="fonts/Raleway-bold.fntdata"/><Relationship Id="rId30" Type="http://schemas.openxmlformats.org/officeDocument/2006/relationships/slide" Target="slides/slide24.xml"/><Relationship Id="rId74" Type="http://schemas.openxmlformats.org/officeDocument/2006/relationships/font" Target="fonts/Raleway-regular.fntdata"/><Relationship Id="rId33" Type="http://schemas.openxmlformats.org/officeDocument/2006/relationships/slide" Target="slides/slide27.xml"/><Relationship Id="rId77" Type="http://schemas.openxmlformats.org/officeDocument/2006/relationships/font" Target="fonts/Raleway-boldItalic.fntdata"/><Relationship Id="rId32" Type="http://schemas.openxmlformats.org/officeDocument/2006/relationships/slide" Target="slides/slide26.xml"/><Relationship Id="rId76" Type="http://schemas.openxmlformats.org/officeDocument/2006/relationships/font" Target="fonts/Raleway-italic.fntdata"/><Relationship Id="rId35" Type="http://schemas.openxmlformats.org/officeDocument/2006/relationships/slide" Target="slides/slide29.xml"/><Relationship Id="rId79" Type="http://schemas.openxmlformats.org/officeDocument/2006/relationships/font" Target="fonts/Roboto-bold.fntdata"/><Relationship Id="rId34" Type="http://schemas.openxmlformats.org/officeDocument/2006/relationships/slide" Target="slides/slide28.xml"/><Relationship Id="rId78" Type="http://schemas.openxmlformats.org/officeDocument/2006/relationships/font" Target="fonts/Roboto-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e1a59d915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e1a59d915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6ec3f689d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6ec3f689d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6ec3f689d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6ec3f689d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6ec3f689d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6ec3f689d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6ec3f689d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6ec3f689d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6eb9d7e04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6eb9d7e04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6ec85d03d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6ec85d03d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6ec85d03d0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6ec85d03d0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7d96e8aa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7d96e8aa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7d96e8aaf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7d96e8aaf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6ec85d03d0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6ec85d03d0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6ec85d03d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6ec85d03d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6ec85d03d0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6ec85d03d0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6ec85d03d0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6ec85d03d0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7d96e8aaf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d96e8aaf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7d96e8aaf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7d96e8aaf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d96e8aaf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7d96e8aaf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7d96e8aaf5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7d96e8aaf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7e50c903b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7e50c903b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7e50c903b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7e50c903b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7d4fed1eb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d4fed1eb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7e50c903b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7e50c903b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7e50c903b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7e50c903b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7e50c903b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7e50c903b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Google Shape;411;g7e50c903b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7e50c903b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7e50c903b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7e50c903b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7e50c903b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7e50c903b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7e51e1730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7e51e1730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7e51e1730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7e51e1730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7e51e1730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7e51e1730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7e51e1730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7e51e1730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7d4fed1ebb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d4fed1ebb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7e51e1730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7e51e1730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g7e51e17306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7e51e17306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1" name="Shape 481"/>
        <p:cNvGrpSpPr/>
        <p:nvPr/>
      </p:nvGrpSpPr>
      <p:grpSpPr>
        <a:xfrm>
          <a:off x="0" y="0"/>
          <a:ext cx="0" cy="0"/>
          <a:chOff x="0" y="0"/>
          <a:chExt cx="0" cy="0"/>
        </a:xfrm>
      </p:grpSpPr>
      <p:sp>
        <p:nvSpPr>
          <p:cNvPr id="482" name="Google Shape;482;g7e1a59d9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7e1a59d9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Google Shape;489;g7e1a59d91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7e1a59d91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Google Shape;496;g7e1a59d91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7e1a59d91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2" name="Shape 502"/>
        <p:cNvGrpSpPr/>
        <p:nvPr/>
      </p:nvGrpSpPr>
      <p:grpSpPr>
        <a:xfrm>
          <a:off x="0" y="0"/>
          <a:ext cx="0" cy="0"/>
          <a:chOff x="0" y="0"/>
          <a:chExt cx="0" cy="0"/>
        </a:xfrm>
      </p:grpSpPr>
      <p:sp>
        <p:nvSpPr>
          <p:cNvPr id="503" name="Google Shape;503;g7e1a59d91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7e1a59d91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g7e1a59d91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7e1a59d91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 name="Shape 520"/>
        <p:cNvGrpSpPr/>
        <p:nvPr/>
      </p:nvGrpSpPr>
      <p:grpSpPr>
        <a:xfrm>
          <a:off x="0" y="0"/>
          <a:ext cx="0" cy="0"/>
          <a:chOff x="0" y="0"/>
          <a:chExt cx="0" cy="0"/>
        </a:xfrm>
      </p:grpSpPr>
      <p:sp>
        <p:nvSpPr>
          <p:cNvPr id="521" name="Google Shape;521;g7e1a59d91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7e1a59d91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 name="Shape 527"/>
        <p:cNvGrpSpPr/>
        <p:nvPr/>
      </p:nvGrpSpPr>
      <p:grpSpPr>
        <a:xfrm>
          <a:off x="0" y="0"/>
          <a:ext cx="0" cy="0"/>
          <a:chOff x="0" y="0"/>
          <a:chExt cx="0" cy="0"/>
        </a:xfrm>
      </p:grpSpPr>
      <p:sp>
        <p:nvSpPr>
          <p:cNvPr id="528" name="Google Shape;528;g7e1a59d91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7e1a59d91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Google Shape;535;g7e1a59d91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7e1a59d91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6e9cdeab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e9cdeab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1" name="Shape 541"/>
        <p:cNvGrpSpPr/>
        <p:nvPr/>
      </p:nvGrpSpPr>
      <p:grpSpPr>
        <a:xfrm>
          <a:off x="0" y="0"/>
          <a:ext cx="0" cy="0"/>
          <a:chOff x="0" y="0"/>
          <a:chExt cx="0" cy="0"/>
        </a:xfrm>
      </p:grpSpPr>
      <p:sp>
        <p:nvSpPr>
          <p:cNvPr id="542" name="Google Shape;542;g7e1a59d915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7e1a59d915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9" name="Shape 549"/>
        <p:cNvGrpSpPr/>
        <p:nvPr/>
      </p:nvGrpSpPr>
      <p:grpSpPr>
        <a:xfrm>
          <a:off x="0" y="0"/>
          <a:ext cx="0" cy="0"/>
          <a:chOff x="0" y="0"/>
          <a:chExt cx="0" cy="0"/>
        </a:xfrm>
      </p:grpSpPr>
      <p:sp>
        <p:nvSpPr>
          <p:cNvPr id="550" name="Google Shape;550;g7e1a59d915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7e1a59d915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6" name="Shape 556"/>
        <p:cNvGrpSpPr/>
        <p:nvPr/>
      </p:nvGrpSpPr>
      <p:grpSpPr>
        <a:xfrm>
          <a:off x="0" y="0"/>
          <a:ext cx="0" cy="0"/>
          <a:chOff x="0" y="0"/>
          <a:chExt cx="0" cy="0"/>
        </a:xfrm>
      </p:grpSpPr>
      <p:sp>
        <p:nvSpPr>
          <p:cNvPr id="557" name="Google Shape;557;g7e1a59d915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7e1a59d915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3" name="Shape 563"/>
        <p:cNvGrpSpPr/>
        <p:nvPr/>
      </p:nvGrpSpPr>
      <p:grpSpPr>
        <a:xfrm>
          <a:off x="0" y="0"/>
          <a:ext cx="0" cy="0"/>
          <a:chOff x="0" y="0"/>
          <a:chExt cx="0" cy="0"/>
        </a:xfrm>
      </p:grpSpPr>
      <p:sp>
        <p:nvSpPr>
          <p:cNvPr id="564" name="Google Shape;564;g7e1a59d91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7e1a59d91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0" name="Shape 570"/>
        <p:cNvGrpSpPr/>
        <p:nvPr/>
      </p:nvGrpSpPr>
      <p:grpSpPr>
        <a:xfrm>
          <a:off x="0" y="0"/>
          <a:ext cx="0" cy="0"/>
          <a:chOff x="0" y="0"/>
          <a:chExt cx="0" cy="0"/>
        </a:xfrm>
      </p:grpSpPr>
      <p:sp>
        <p:nvSpPr>
          <p:cNvPr id="571" name="Google Shape;571;g7e1a59d915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7e1a59d915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7" name="Shape 577"/>
        <p:cNvGrpSpPr/>
        <p:nvPr/>
      </p:nvGrpSpPr>
      <p:grpSpPr>
        <a:xfrm>
          <a:off x="0" y="0"/>
          <a:ext cx="0" cy="0"/>
          <a:chOff x="0" y="0"/>
          <a:chExt cx="0" cy="0"/>
        </a:xfrm>
      </p:grpSpPr>
      <p:sp>
        <p:nvSpPr>
          <p:cNvPr id="578" name="Google Shape;578;g7e1a59d915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7e1a59d915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4" name="Shape 584"/>
        <p:cNvGrpSpPr/>
        <p:nvPr/>
      </p:nvGrpSpPr>
      <p:grpSpPr>
        <a:xfrm>
          <a:off x="0" y="0"/>
          <a:ext cx="0" cy="0"/>
          <a:chOff x="0" y="0"/>
          <a:chExt cx="0" cy="0"/>
        </a:xfrm>
      </p:grpSpPr>
      <p:sp>
        <p:nvSpPr>
          <p:cNvPr id="585" name="Google Shape;585;g7e1a59d91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7e1a59d91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1" name="Shape 591"/>
        <p:cNvGrpSpPr/>
        <p:nvPr/>
      </p:nvGrpSpPr>
      <p:grpSpPr>
        <a:xfrm>
          <a:off x="0" y="0"/>
          <a:ext cx="0" cy="0"/>
          <a:chOff x="0" y="0"/>
          <a:chExt cx="0" cy="0"/>
        </a:xfrm>
      </p:grpSpPr>
      <p:sp>
        <p:nvSpPr>
          <p:cNvPr id="592" name="Google Shape;592;g7e1a59d915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7e1a59d915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8" name="Shape 598"/>
        <p:cNvGrpSpPr/>
        <p:nvPr/>
      </p:nvGrpSpPr>
      <p:grpSpPr>
        <a:xfrm>
          <a:off x="0" y="0"/>
          <a:ext cx="0" cy="0"/>
          <a:chOff x="0" y="0"/>
          <a:chExt cx="0" cy="0"/>
        </a:xfrm>
      </p:grpSpPr>
      <p:sp>
        <p:nvSpPr>
          <p:cNvPr id="599" name="Google Shape;599;g7e1a59d915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7e1a59d915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5" name="Shape 605"/>
        <p:cNvGrpSpPr/>
        <p:nvPr/>
      </p:nvGrpSpPr>
      <p:grpSpPr>
        <a:xfrm>
          <a:off x="0" y="0"/>
          <a:ext cx="0" cy="0"/>
          <a:chOff x="0" y="0"/>
          <a:chExt cx="0" cy="0"/>
        </a:xfrm>
      </p:grpSpPr>
      <p:sp>
        <p:nvSpPr>
          <p:cNvPr id="606" name="Google Shape;606;g7e1a59d915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7e1a59d91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6e9cdeab1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e9cdeab1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Google Shape;613;g7e1a59d915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7e1a59d915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7e1a59d915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7e1a59d915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6" name="Shape 626"/>
        <p:cNvGrpSpPr/>
        <p:nvPr/>
      </p:nvGrpSpPr>
      <p:grpSpPr>
        <a:xfrm>
          <a:off x="0" y="0"/>
          <a:ext cx="0" cy="0"/>
          <a:chOff x="0" y="0"/>
          <a:chExt cx="0" cy="0"/>
        </a:xfrm>
      </p:grpSpPr>
      <p:sp>
        <p:nvSpPr>
          <p:cNvPr id="627" name="Google Shape;627;g7e1a59d915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7e1a59d915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3" name="Shape 633"/>
        <p:cNvGrpSpPr/>
        <p:nvPr/>
      </p:nvGrpSpPr>
      <p:grpSpPr>
        <a:xfrm>
          <a:off x="0" y="0"/>
          <a:ext cx="0" cy="0"/>
          <a:chOff x="0" y="0"/>
          <a:chExt cx="0" cy="0"/>
        </a:xfrm>
      </p:grpSpPr>
      <p:sp>
        <p:nvSpPr>
          <p:cNvPr id="634" name="Google Shape;634;g7e1a59d915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7e1a59d915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0" name="Shape 640"/>
        <p:cNvGrpSpPr/>
        <p:nvPr/>
      </p:nvGrpSpPr>
      <p:grpSpPr>
        <a:xfrm>
          <a:off x="0" y="0"/>
          <a:ext cx="0" cy="0"/>
          <a:chOff x="0" y="0"/>
          <a:chExt cx="0" cy="0"/>
        </a:xfrm>
      </p:grpSpPr>
      <p:sp>
        <p:nvSpPr>
          <p:cNvPr id="641" name="Google Shape;641;g7e1a59d915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7e1a59d915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7" name="Shape 647"/>
        <p:cNvGrpSpPr/>
        <p:nvPr/>
      </p:nvGrpSpPr>
      <p:grpSpPr>
        <a:xfrm>
          <a:off x="0" y="0"/>
          <a:ext cx="0" cy="0"/>
          <a:chOff x="0" y="0"/>
          <a:chExt cx="0" cy="0"/>
        </a:xfrm>
      </p:grpSpPr>
      <p:sp>
        <p:nvSpPr>
          <p:cNvPr id="648" name="Google Shape;648;g7e1a59d915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7e1a59d915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4" name="Shape 654"/>
        <p:cNvGrpSpPr/>
        <p:nvPr/>
      </p:nvGrpSpPr>
      <p:grpSpPr>
        <a:xfrm>
          <a:off x="0" y="0"/>
          <a:ext cx="0" cy="0"/>
          <a:chOff x="0" y="0"/>
          <a:chExt cx="0" cy="0"/>
        </a:xfrm>
      </p:grpSpPr>
      <p:sp>
        <p:nvSpPr>
          <p:cNvPr id="655" name="Google Shape;655;g7e1a59d915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7e1a59d915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1" name="Shape 661"/>
        <p:cNvGrpSpPr/>
        <p:nvPr/>
      </p:nvGrpSpPr>
      <p:grpSpPr>
        <a:xfrm>
          <a:off x="0" y="0"/>
          <a:ext cx="0" cy="0"/>
          <a:chOff x="0" y="0"/>
          <a:chExt cx="0" cy="0"/>
        </a:xfrm>
      </p:grpSpPr>
      <p:sp>
        <p:nvSpPr>
          <p:cNvPr id="662" name="Google Shape;662;g7e1a59d915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7e1a59d915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6e9cdeab1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6e9cdeab1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6e9cdeab1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e9cdeab1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6e9cdeab1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6e9cdeab1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hyperlink" Target="https://github.com/danielmiessler/SecLists/tree/master/Passwords" TargetMode="External"/><Relationship Id="rId4" Type="http://schemas.openxmlformats.org/officeDocument/2006/relationships/hyperlink" Target="https://pages.nist.gov/800-63-3/sp800-63b.html#memsecre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 Id="rId3" Type="http://schemas.openxmlformats.org/officeDocument/2006/relationships/image" Target="../media/image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hyperlink" Target="https://www.acunetix.com/blog/articles/injection-attacks/"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8.xml"/><Relationship Id="rId3" Type="http://schemas.openxmlformats.org/officeDocument/2006/relationships/hyperlink" Target="https://portswigger.net/web-security/cross-site-scripting/dom-based"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5" name="Shape 175"/>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7"/>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Cross-origin resource sharing (CORS)</a:t>
            </a:r>
            <a:endParaRPr/>
          </a:p>
        </p:txBody>
      </p:sp>
      <p:sp>
        <p:nvSpPr>
          <p:cNvPr id="256" name="Google Shape;256;p27"/>
          <p:cNvSpPr txBox="1"/>
          <p:nvPr/>
        </p:nvSpPr>
        <p:spPr>
          <a:xfrm>
            <a:off x="640350" y="1693850"/>
            <a:ext cx="8293500" cy="24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333332"/>
                </a:solidFill>
                <a:highlight>
                  <a:srgbClr val="FFFFFF"/>
                </a:highlight>
              </a:rPr>
              <a:t>Cross-origin resource sharing (CORS) is a browser mechanism which enables controlled access to resources located outside of a given domain. It extends and adds flexibility to the same-origin policy (SOP).</a:t>
            </a:r>
            <a:endParaRPr b="1" sz="24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28"/>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Cross-origin resource sharing (CORS)</a:t>
            </a:r>
            <a:endParaRPr/>
          </a:p>
        </p:txBody>
      </p:sp>
      <p:pic>
        <p:nvPicPr>
          <p:cNvPr id="262" name="Google Shape;262;p28"/>
          <p:cNvPicPr preferRelativeResize="0"/>
          <p:nvPr/>
        </p:nvPicPr>
        <p:blipFill>
          <a:blip r:embed="rId3">
            <a:alphaModFix/>
          </a:blip>
          <a:stretch>
            <a:fillRect/>
          </a:stretch>
        </p:blipFill>
        <p:spPr>
          <a:xfrm>
            <a:off x="1745475" y="1334500"/>
            <a:ext cx="6723049" cy="3431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9"/>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Same-origin policy (SOP)</a:t>
            </a:r>
            <a:endParaRPr/>
          </a:p>
        </p:txBody>
      </p:sp>
      <p:pic>
        <p:nvPicPr>
          <p:cNvPr id="268" name="Google Shape;268;p29"/>
          <p:cNvPicPr preferRelativeResize="0"/>
          <p:nvPr/>
        </p:nvPicPr>
        <p:blipFill>
          <a:blip r:embed="rId3">
            <a:alphaModFix/>
          </a:blip>
          <a:stretch>
            <a:fillRect/>
          </a:stretch>
        </p:blipFill>
        <p:spPr>
          <a:xfrm>
            <a:off x="2434950" y="1092200"/>
            <a:ext cx="6645506" cy="3746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0"/>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Same-origin policy (SOP)</a:t>
            </a:r>
            <a:endParaRPr/>
          </a:p>
        </p:txBody>
      </p:sp>
      <p:sp>
        <p:nvSpPr>
          <p:cNvPr id="274" name="Google Shape;274;p30"/>
          <p:cNvSpPr txBox="1"/>
          <p:nvPr/>
        </p:nvSpPr>
        <p:spPr>
          <a:xfrm>
            <a:off x="774625" y="1507925"/>
            <a:ext cx="7688700" cy="338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333332"/>
                </a:solidFill>
                <a:highlight>
                  <a:srgbClr val="FFFFFF"/>
                </a:highlight>
              </a:rPr>
              <a:t>The same-origin policy is a web browser security mechanism that aims to prevent websites from attacking each other.</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FFFFFF"/>
                </a:highlight>
              </a:rPr>
              <a:t>The same-origin policy restricts scripts on one origin from accessing data from another origin. An origin consists of a URI scheme, domain and port number. For example, consider the following URL:</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http://normal-website.com/example/example.html</a:t>
            </a:r>
            <a:endParaRPr sz="1200">
              <a:solidFill>
                <a:srgbClr val="33333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lang="en-GB" sz="1200">
                <a:solidFill>
                  <a:srgbClr val="333332"/>
                </a:solidFill>
                <a:highlight>
                  <a:srgbClr val="FFFFFF"/>
                </a:highlight>
              </a:rPr>
              <a:t>This uses the scheme </a:t>
            </a:r>
            <a:r>
              <a:rPr lang="en-GB" sz="1200">
                <a:solidFill>
                  <a:srgbClr val="333332"/>
                </a:solidFill>
                <a:highlight>
                  <a:srgbClr val="FFFFFF"/>
                </a:highlight>
                <a:latin typeface="Courier New"/>
                <a:ea typeface="Courier New"/>
                <a:cs typeface="Courier New"/>
                <a:sym typeface="Courier New"/>
              </a:rPr>
              <a:t>http</a:t>
            </a:r>
            <a:r>
              <a:rPr lang="en-GB" sz="1200">
                <a:solidFill>
                  <a:srgbClr val="333332"/>
                </a:solidFill>
                <a:highlight>
                  <a:srgbClr val="FFFFFF"/>
                </a:highlight>
              </a:rPr>
              <a:t>, the domain </a:t>
            </a:r>
            <a:r>
              <a:rPr lang="en-GB" sz="1200">
                <a:solidFill>
                  <a:srgbClr val="333332"/>
                </a:solidFill>
                <a:highlight>
                  <a:srgbClr val="FFFFFF"/>
                </a:highlight>
                <a:latin typeface="Courier New"/>
                <a:ea typeface="Courier New"/>
                <a:cs typeface="Courier New"/>
                <a:sym typeface="Courier New"/>
              </a:rPr>
              <a:t>normal-website.com</a:t>
            </a:r>
            <a:r>
              <a:rPr lang="en-GB" sz="1200">
                <a:solidFill>
                  <a:srgbClr val="333332"/>
                </a:solidFill>
                <a:highlight>
                  <a:srgbClr val="FFFFFF"/>
                </a:highlight>
              </a:rPr>
              <a:t>, and the port number </a:t>
            </a:r>
            <a:r>
              <a:rPr lang="en-GB" sz="1200">
                <a:solidFill>
                  <a:srgbClr val="333332"/>
                </a:solidFill>
                <a:highlight>
                  <a:srgbClr val="FFFFFF"/>
                </a:highlight>
                <a:latin typeface="Courier New"/>
                <a:ea typeface="Courier New"/>
                <a:cs typeface="Courier New"/>
                <a:sym typeface="Courier New"/>
              </a:rPr>
              <a:t>80</a:t>
            </a:r>
            <a:r>
              <a:rPr lang="en-GB" sz="1200">
                <a:solidFill>
                  <a:srgbClr val="333332"/>
                </a:solidFill>
                <a:highlight>
                  <a:srgbClr val="FFFFFF"/>
                </a:highlight>
              </a:rPr>
              <a:t>. </a:t>
            </a:r>
            <a:endParaRPr sz="12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1"/>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Same-origin policy (SOP)</a:t>
            </a:r>
            <a:endParaRPr/>
          </a:p>
        </p:txBody>
      </p:sp>
      <p:sp>
        <p:nvSpPr>
          <p:cNvPr id="280" name="Google Shape;280;p31"/>
          <p:cNvSpPr txBox="1"/>
          <p:nvPr/>
        </p:nvSpPr>
        <p:spPr>
          <a:xfrm>
            <a:off x="774625" y="1507925"/>
            <a:ext cx="76887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2"/>
                </a:solidFill>
                <a:highlight>
                  <a:srgbClr val="FFFFFF"/>
                </a:highlight>
              </a:rPr>
              <a:t>The following table shows how the same-origin policy will be applied if content at the above URL tries to access other origins:</a:t>
            </a:r>
            <a:endParaRPr sz="1200">
              <a:latin typeface="Lato"/>
              <a:ea typeface="Lato"/>
              <a:cs typeface="Lato"/>
              <a:sym typeface="Lato"/>
            </a:endParaRPr>
          </a:p>
          <a:p>
            <a:pPr indent="0" lvl="0" marL="0" rtl="0" algn="l">
              <a:spcBef>
                <a:spcPts val="0"/>
              </a:spcBef>
              <a:spcAft>
                <a:spcPts val="0"/>
              </a:spcAft>
              <a:buNone/>
            </a:pPr>
            <a:r>
              <a:t/>
            </a:r>
            <a:endParaRPr sz="1200">
              <a:solidFill>
                <a:srgbClr val="333332"/>
              </a:solidFill>
              <a:highlight>
                <a:srgbClr val="FFFFFF"/>
              </a:highlight>
            </a:endParaRPr>
          </a:p>
        </p:txBody>
      </p:sp>
      <p:graphicFrame>
        <p:nvGraphicFramePr>
          <p:cNvPr id="281" name="Google Shape;281;p31"/>
          <p:cNvGraphicFramePr/>
          <p:nvPr/>
        </p:nvGraphicFramePr>
        <p:xfrm>
          <a:off x="865200" y="2136800"/>
          <a:ext cx="3000000" cy="3000000"/>
        </p:xfrm>
        <a:graphic>
          <a:graphicData uri="http://schemas.openxmlformats.org/drawingml/2006/table">
            <a:tbl>
              <a:tblPr>
                <a:noFill/>
                <a:tableStyleId>{4E9D9EBC-0354-4996-90C8-BE131B1D0CE3}</a:tableStyleId>
              </a:tblPr>
              <a:tblGrid>
                <a:gridCol w="3810075"/>
                <a:gridCol w="3428925"/>
              </a:tblGrid>
              <a:tr h="381000">
                <a:tc>
                  <a:txBody>
                    <a:bodyPr/>
                    <a:lstStyle/>
                    <a:p>
                      <a:pPr indent="0" lvl="0" marL="0" rtl="0" algn="l">
                        <a:spcBef>
                          <a:spcPts val="0"/>
                        </a:spcBef>
                        <a:spcAft>
                          <a:spcPts val="0"/>
                        </a:spcAft>
                        <a:buNone/>
                      </a:pPr>
                      <a:r>
                        <a:rPr b="1" lang="en-GB" sz="1200">
                          <a:solidFill>
                            <a:srgbClr val="333332"/>
                          </a:solidFill>
                          <a:highlight>
                            <a:srgbClr val="FFFFFF"/>
                          </a:highlight>
                        </a:rPr>
                        <a:t>URL accessed.</a:t>
                      </a:r>
                      <a:endParaRPr/>
                    </a:p>
                  </a:txBody>
                  <a:tcPr marT="91425" marB="91425" marR="91425" marL="91425"/>
                </a:tc>
                <a:tc>
                  <a:txBody>
                    <a:bodyPr/>
                    <a:lstStyle/>
                    <a:p>
                      <a:pPr indent="0" lvl="0" marL="0" rtl="0" algn="l">
                        <a:spcBef>
                          <a:spcPts val="0"/>
                        </a:spcBef>
                        <a:spcAft>
                          <a:spcPts val="0"/>
                        </a:spcAft>
                        <a:buNone/>
                      </a:pPr>
                      <a:r>
                        <a:rPr b="1" lang="en-GB" sz="1200">
                          <a:solidFill>
                            <a:srgbClr val="333332"/>
                          </a:solidFill>
                          <a:highlight>
                            <a:srgbClr val="FFFFFF"/>
                          </a:highlight>
                        </a:rPr>
                        <a:t>Access permitted?.</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http://normal-website.com/example/</a:t>
                      </a:r>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Yes: same scheme, domain, and port</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http://normal-website.com/example2/</a:t>
                      </a:r>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Yes: same scheme, domain, and port</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https://normal-website.com/example/</a:t>
                      </a:r>
                      <a:endParaRPr sz="1200">
                        <a:solidFill>
                          <a:srgbClr val="333332"/>
                        </a:solidFill>
                        <a:highlight>
                          <a:srgbClr val="FFFFFF"/>
                        </a:highlight>
                        <a:latin typeface="Courier New"/>
                        <a:ea typeface="Courier New"/>
                        <a:cs typeface="Courier New"/>
                        <a:sym typeface="Courier New"/>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No: different scheme and port</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http://en.normal-website.com/example/</a:t>
                      </a:r>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No: different domain</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http://www.normal-website.com/example/</a:t>
                      </a:r>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No: different domain</a:t>
                      </a:r>
                      <a:endParaRPr/>
                    </a:p>
                  </a:txBody>
                  <a:tcPr marT="91425" marB="91425" marR="91425" marL="91425"/>
                </a:tc>
              </a:tr>
              <a:tr h="381000">
                <a:tc>
                  <a:txBody>
                    <a:bodyPr/>
                    <a:lstStyle/>
                    <a:p>
                      <a:pPr indent="0" lvl="0" marL="0" rtl="0" algn="l">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http://normal-website.com:8080/example/</a:t>
                      </a:r>
                      <a:endParaRPr/>
                    </a:p>
                  </a:txBody>
                  <a:tcPr marT="91425" marB="91425" marR="91425" marL="91425"/>
                </a:tc>
                <a:tc>
                  <a:txBody>
                    <a:bodyPr/>
                    <a:lstStyle/>
                    <a:p>
                      <a:pPr indent="0" lvl="0" marL="0" rtl="0" algn="l">
                        <a:spcBef>
                          <a:spcPts val="0"/>
                        </a:spcBef>
                        <a:spcAft>
                          <a:spcPts val="0"/>
                        </a:spcAft>
                        <a:buNone/>
                      </a:pPr>
                      <a:r>
                        <a:rPr lang="en-GB" sz="1200">
                          <a:solidFill>
                            <a:srgbClr val="333332"/>
                          </a:solidFill>
                          <a:highlight>
                            <a:srgbClr val="FFFFFF"/>
                          </a:highlight>
                        </a:rPr>
                        <a:t>No: different port*</a:t>
                      </a:r>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2"/>
          <p:cNvSpPr txBox="1"/>
          <p:nvPr>
            <p:ph type="title"/>
          </p:nvPr>
        </p:nvSpPr>
        <p:spPr>
          <a:xfrm>
            <a:off x="531975" y="557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t>
            </a:r>
            <a:r>
              <a:rPr lang="en-GB"/>
              <a:t>ommon Categories Of Vulnerability</a:t>
            </a:r>
            <a:endParaRPr/>
          </a:p>
        </p:txBody>
      </p:sp>
      <p:sp>
        <p:nvSpPr>
          <p:cNvPr id="287" name="Google Shape;287;p32"/>
          <p:cNvSpPr txBox="1"/>
          <p:nvPr/>
        </p:nvSpPr>
        <p:spPr>
          <a:xfrm>
            <a:off x="921500" y="1598525"/>
            <a:ext cx="7230900" cy="30843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Injection Attacks.</a:t>
            </a:r>
            <a:endParaRPr b="1">
              <a:solidFill>
                <a:srgbClr val="434343"/>
              </a:solidFill>
            </a:endParaRPr>
          </a:p>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Broken authentication.</a:t>
            </a:r>
            <a:endParaRPr b="1">
              <a:solidFill>
                <a:srgbClr val="434343"/>
              </a:solidFill>
            </a:endParaRPr>
          </a:p>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Information leakage.</a:t>
            </a:r>
            <a:endParaRPr b="1">
              <a:solidFill>
                <a:srgbClr val="434343"/>
              </a:solidFill>
            </a:endParaRPr>
          </a:p>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Broken access controls.</a:t>
            </a:r>
            <a:endParaRPr b="1">
              <a:solidFill>
                <a:srgbClr val="434343"/>
              </a:solidFill>
            </a:endParaRPr>
          </a:p>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 Cross-site scripting.</a:t>
            </a:r>
            <a:endParaRPr b="1">
              <a:solidFill>
                <a:srgbClr val="434343"/>
              </a:solidFill>
            </a:endParaRPr>
          </a:p>
          <a:p>
            <a:pPr indent="-317500" lvl="0" marL="457200" rtl="0" algn="l">
              <a:lnSpc>
                <a:spcPct val="150000"/>
              </a:lnSpc>
              <a:spcBef>
                <a:spcPts val="0"/>
              </a:spcBef>
              <a:spcAft>
                <a:spcPts val="0"/>
              </a:spcAft>
              <a:buClr>
                <a:srgbClr val="434343"/>
              </a:buClr>
              <a:buSzPts val="1400"/>
              <a:buAutoNum type="arabicPeriod"/>
            </a:pPr>
            <a:r>
              <a:rPr b="1" lang="en-GB">
                <a:solidFill>
                  <a:srgbClr val="434343"/>
                </a:solidFill>
              </a:rPr>
              <a:t> Cross-site request forgery.</a:t>
            </a:r>
            <a:endParaRPr b="1">
              <a:solidFill>
                <a:srgbClr val="434343"/>
              </a:solidFill>
            </a:endParaRPr>
          </a:p>
          <a:p>
            <a:pPr indent="0" lvl="0" marL="0" rtl="0" algn="l">
              <a:lnSpc>
                <a:spcPct val="150000"/>
              </a:lnSpc>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33"/>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lang="en-GB" sz="2400">
                <a:solidFill>
                  <a:srgbClr val="000000"/>
                </a:solidFill>
                <a:latin typeface="Roboto"/>
                <a:ea typeface="Roboto"/>
                <a:cs typeface="Roboto"/>
                <a:sym typeface="Roboto"/>
              </a:rPr>
              <a:t>Injection Attacks</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293" name="Google Shape;293;p33"/>
          <p:cNvSpPr txBox="1"/>
          <p:nvPr/>
        </p:nvSpPr>
        <p:spPr>
          <a:xfrm>
            <a:off x="921500" y="1598525"/>
            <a:ext cx="7230900" cy="30843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666666"/>
              </a:buClr>
              <a:buSzPts val="1400"/>
              <a:buFont typeface="Roboto"/>
              <a:buAutoNum type="arabicPeriod"/>
            </a:pPr>
            <a:r>
              <a:rPr lang="en-GB">
                <a:solidFill>
                  <a:srgbClr val="666666"/>
                </a:solidFill>
                <a:latin typeface="Roboto"/>
                <a:ea typeface="Roboto"/>
                <a:cs typeface="Roboto"/>
                <a:sym typeface="Roboto"/>
              </a:rPr>
              <a:t>Injection flaws are very prevalent, particularly in </a:t>
            </a:r>
            <a:r>
              <a:rPr b="1" lang="en-GB">
                <a:solidFill>
                  <a:srgbClr val="666666"/>
                </a:solidFill>
                <a:latin typeface="Roboto"/>
                <a:ea typeface="Roboto"/>
                <a:cs typeface="Roboto"/>
                <a:sym typeface="Roboto"/>
              </a:rPr>
              <a:t>legacy code</a:t>
            </a:r>
            <a:r>
              <a:rPr lang="en-GB">
                <a:solidFill>
                  <a:srgbClr val="666666"/>
                </a:solidFill>
                <a:latin typeface="Roboto"/>
                <a:ea typeface="Roboto"/>
                <a:cs typeface="Roboto"/>
                <a:sym typeface="Roboto"/>
              </a:rPr>
              <a:t>. Injection vulnerabilities are often found in SQL, LDAP, XPath, or NoSQL queries, OS commands, XML parsers, SMTP headers, expression languages, and ORM queries.</a:t>
            </a:r>
            <a:endParaRPr>
              <a:solidFill>
                <a:srgbClr val="666666"/>
              </a:solidFill>
              <a:latin typeface="Roboto"/>
              <a:ea typeface="Roboto"/>
              <a:cs typeface="Roboto"/>
              <a:sym typeface="Roboto"/>
            </a:endParaRPr>
          </a:p>
          <a:p>
            <a:pPr indent="-317500" lvl="0" marL="457200" rtl="0" algn="l">
              <a:lnSpc>
                <a:spcPct val="150000"/>
              </a:lnSpc>
              <a:spcBef>
                <a:spcPts val="0"/>
              </a:spcBef>
              <a:spcAft>
                <a:spcPts val="0"/>
              </a:spcAft>
              <a:buSzPts val="1400"/>
              <a:buFont typeface="Roboto"/>
              <a:buAutoNum type="arabicPeriod"/>
            </a:pPr>
            <a:r>
              <a:rPr lang="en-GB">
                <a:solidFill>
                  <a:srgbClr val="666666"/>
                </a:solidFill>
                <a:latin typeface="Roboto"/>
                <a:ea typeface="Roboto"/>
                <a:cs typeface="Roboto"/>
                <a:sym typeface="Roboto"/>
              </a:rPr>
              <a:t>Injection can result in</a:t>
            </a:r>
            <a:r>
              <a:rPr b="1" lang="en-GB">
                <a:solidFill>
                  <a:srgbClr val="666666"/>
                </a:solidFill>
                <a:latin typeface="Roboto"/>
                <a:ea typeface="Roboto"/>
                <a:cs typeface="Roboto"/>
                <a:sym typeface="Roboto"/>
              </a:rPr>
              <a:t> data loss</a:t>
            </a:r>
            <a:r>
              <a:rPr lang="en-GB">
                <a:solidFill>
                  <a:srgbClr val="666666"/>
                </a:solidFill>
                <a:latin typeface="Roboto"/>
                <a:ea typeface="Roboto"/>
                <a:cs typeface="Roboto"/>
                <a:sym typeface="Roboto"/>
              </a:rPr>
              <a:t>, </a:t>
            </a:r>
            <a:r>
              <a:rPr b="1" lang="en-GB">
                <a:solidFill>
                  <a:srgbClr val="666666"/>
                </a:solidFill>
                <a:latin typeface="Roboto"/>
                <a:ea typeface="Roboto"/>
                <a:cs typeface="Roboto"/>
                <a:sym typeface="Roboto"/>
              </a:rPr>
              <a:t>corruption</a:t>
            </a:r>
            <a:r>
              <a:rPr lang="en-GB">
                <a:solidFill>
                  <a:srgbClr val="666666"/>
                </a:solidFill>
                <a:latin typeface="Roboto"/>
                <a:ea typeface="Roboto"/>
                <a:cs typeface="Roboto"/>
                <a:sym typeface="Roboto"/>
              </a:rPr>
              <a:t>, or disclosure to unauthorized parties, loss of accountability, or denial of access. Injection can sometimes lead to complete</a:t>
            </a:r>
            <a:r>
              <a:rPr b="1" lang="en-GB">
                <a:solidFill>
                  <a:srgbClr val="666666"/>
                </a:solidFill>
                <a:latin typeface="Roboto"/>
                <a:ea typeface="Roboto"/>
                <a:cs typeface="Roboto"/>
                <a:sym typeface="Roboto"/>
              </a:rPr>
              <a:t> host takeover. Th</a:t>
            </a:r>
            <a:r>
              <a:rPr lang="en-GB">
                <a:solidFill>
                  <a:srgbClr val="666666"/>
                </a:solidFill>
                <a:latin typeface="Roboto"/>
                <a:ea typeface="Roboto"/>
                <a:cs typeface="Roboto"/>
                <a:sym typeface="Roboto"/>
              </a:rPr>
              <a:t>e business impact depends on the needs of the application and data</a:t>
            </a:r>
            <a:r>
              <a:rPr lang="en-GB">
                <a:latin typeface="Roboto"/>
                <a:ea typeface="Roboto"/>
                <a:cs typeface="Roboto"/>
                <a:sym typeface="Roboto"/>
              </a:rPr>
              <a:t>.</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34"/>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299" name="Google Shape;299;p34"/>
          <p:cNvSpPr txBox="1"/>
          <p:nvPr/>
        </p:nvSpPr>
        <p:spPr>
          <a:xfrm>
            <a:off x="921500" y="1598525"/>
            <a:ext cx="7230900" cy="30843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Roboto"/>
              <a:buAutoNum type="arabicPeriod"/>
            </a:pPr>
            <a:r>
              <a:rPr lang="en-GB">
                <a:solidFill>
                  <a:srgbClr val="333332"/>
                </a:solidFill>
                <a:highlight>
                  <a:srgbClr val="FFFFFF"/>
                </a:highlight>
              </a:rPr>
              <a:t>SQL injection is a web security vulnerability that allows an attacker to interfere with the queries that an application makes to its database.</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AutoNum type="arabicPeriod"/>
            </a:pPr>
            <a:r>
              <a:rPr lang="en-GB">
                <a:solidFill>
                  <a:srgbClr val="333332"/>
                </a:solidFill>
                <a:highlight>
                  <a:srgbClr val="FFFFFF"/>
                </a:highlight>
              </a:rPr>
              <a:t>It generally allows an attacker to view data that they are not normally able to retrieve. </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AutoNum type="arabicPeriod"/>
            </a:pPr>
            <a:r>
              <a:rPr lang="en-GB">
                <a:solidFill>
                  <a:srgbClr val="333332"/>
                </a:solidFill>
                <a:highlight>
                  <a:srgbClr val="FFFFFF"/>
                </a:highlight>
              </a:rPr>
              <a:t>This might include data belonging to other users, or any other data that the application itself is able to access.</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AutoNum type="arabicPeriod"/>
            </a:pPr>
            <a:r>
              <a:rPr lang="en-GB">
                <a:solidFill>
                  <a:srgbClr val="333332"/>
                </a:solidFill>
                <a:highlight>
                  <a:srgbClr val="FFFFFF"/>
                </a:highlight>
              </a:rPr>
              <a:t>In many cases, an attacker can modify or delete this data, causing persistent changes to the application's content or behavior.</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AutoNum type="arabicPeriod"/>
            </a:pPr>
            <a:r>
              <a:rPr lang="en-GB">
                <a:solidFill>
                  <a:srgbClr val="333332"/>
                </a:solidFill>
                <a:highlight>
                  <a:srgbClr val="FFFFFF"/>
                </a:highlight>
              </a:rPr>
              <a:t>In some situations, an attacker can escalate an SQL injection attack to compromise the underlying server or other back-end infrastructure.</a:t>
            </a:r>
            <a:endParaRPr>
              <a:solidFill>
                <a:srgbClr val="333332"/>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35"/>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05" name="Google Shape;305;p35"/>
          <p:cNvSpPr txBox="1"/>
          <p:nvPr/>
        </p:nvSpPr>
        <p:spPr>
          <a:xfrm>
            <a:off x="742850" y="1297625"/>
            <a:ext cx="4560600" cy="30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latin typeface="Lato"/>
                <a:ea typeface="Lato"/>
                <a:cs typeface="Lato"/>
                <a:sym typeface="Lato"/>
              </a:rPr>
              <a:t>Types of SQL Injections</a:t>
            </a:r>
            <a:endParaRPr b="1" sz="1800" u="sng">
              <a:latin typeface="Lato"/>
              <a:ea typeface="Lato"/>
              <a:cs typeface="Lato"/>
              <a:sym typeface="Lato"/>
            </a:endParaRPr>
          </a:p>
          <a:p>
            <a:pPr indent="0" lvl="0" marL="0" rtl="0" algn="l">
              <a:spcBef>
                <a:spcPts val="0"/>
              </a:spcBef>
              <a:spcAft>
                <a:spcPts val="0"/>
              </a:spcAft>
              <a:buNone/>
            </a:pPr>
            <a:r>
              <a:t/>
            </a:r>
            <a:endParaRPr b="1">
              <a:latin typeface="Lato"/>
              <a:ea typeface="Lato"/>
              <a:cs typeface="Lato"/>
              <a:sym typeface="Lato"/>
            </a:endParaRPr>
          </a:p>
        </p:txBody>
      </p:sp>
      <p:sp>
        <p:nvSpPr>
          <p:cNvPr id="306" name="Google Shape;306;p35"/>
          <p:cNvSpPr txBox="1"/>
          <p:nvPr/>
        </p:nvSpPr>
        <p:spPr>
          <a:xfrm>
            <a:off x="799275" y="1908825"/>
            <a:ext cx="7296900" cy="30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In-band SQLi</a:t>
            </a:r>
            <a:endParaRPr b="1" u="sng">
              <a:latin typeface="Lato"/>
              <a:ea typeface="Lato"/>
              <a:cs typeface="Lato"/>
              <a:sym typeface="Lato"/>
            </a:endParaRPr>
          </a:p>
          <a:p>
            <a:pPr indent="0" lvl="0" marL="0" rtl="0" algn="l">
              <a:spcBef>
                <a:spcPts val="0"/>
              </a:spcBef>
              <a:spcAft>
                <a:spcPts val="0"/>
              </a:spcAft>
              <a:buNone/>
            </a:pPr>
            <a:r>
              <a:t/>
            </a:r>
            <a:endParaRPr b="1" sz="1200" u="sng">
              <a:solidFill>
                <a:srgbClr val="666666"/>
              </a:solidFill>
              <a:latin typeface="Lato"/>
              <a:ea typeface="Lato"/>
              <a:cs typeface="Lato"/>
              <a:sym typeface="Lato"/>
            </a:endParaRPr>
          </a:p>
          <a:p>
            <a:pPr indent="0" lvl="0" marL="0" rtl="0" algn="l">
              <a:spcBef>
                <a:spcPts val="0"/>
              </a:spcBef>
              <a:spcAft>
                <a:spcPts val="0"/>
              </a:spcAft>
              <a:buNone/>
            </a:pPr>
            <a:r>
              <a:rPr lang="en-GB" sz="1200">
                <a:solidFill>
                  <a:srgbClr val="666666"/>
                </a:solidFill>
                <a:highlight>
                  <a:srgbClr val="FFFFFF"/>
                </a:highlight>
              </a:rPr>
              <a:t>The attacker uses the same channel of communication to launch their attacks and to gather their results. In-band SQLi’s simplicity and efficiency make it one of the most common types of SQLi attack. There are two sub-variations of this method:</a:t>
            </a:r>
            <a:endParaRPr sz="1200">
              <a:solidFill>
                <a:srgbClr val="666666"/>
              </a:solidFill>
              <a:highlight>
                <a:srgbClr val="FFFFFF"/>
              </a:highlight>
            </a:endParaRPr>
          </a:p>
          <a:p>
            <a:pPr indent="0" lvl="0" marL="0" rtl="0" algn="l">
              <a:spcBef>
                <a:spcPts val="0"/>
              </a:spcBef>
              <a:spcAft>
                <a:spcPts val="0"/>
              </a:spcAft>
              <a:buNone/>
            </a:pPr>
            <a:r>
              <a:t/>
            </a:r>
            <a:endParaRPr sz="1000">
              <a:highlight>
                <a:srgbClr val="FFFFFF"/>
              </a:highlight>
            </a:endParaRPr>
          </a:p>
          <a:p>
            <a:pPr indent="-304800" lvl="0" marL="457200" rtl="0" algn="l">
              <a:spcBef>
                <a:spcPts val="0"/>
              </a:spcBef>
              <a:spcAft>
                <a:spcPts val="0"/>
              </a:spcAft>
              <a:buClr>
                <a:srgbClr val="666666"/>
              </a:buClr>
              <a:buSzPts val="1200"/>
              <a:buChar char="●"/>
            </a:pPr>
            <a:r>
              <a:rPr b="1" lang="en-GB" sz="1200">
                <a:solidFill>
                  <a:srgbClr val="666666"/>
                </a:solidFill>
                <a:highlight>
                  <a:srgbClr val="FFFFFF"/>
                </a:highlight>
              </a:rPr>
              <a:t>Error-based SQLi</a:t>
            </a:r>
            <a:r>
              <a:rPr lang="en-GB" sz="1200">
                <a:solidFill>
                  <a:srgbClr val="666666"/>
                </a:solidFill>
                <a:highlight>
                  <a:srgbClr val="FFFFFF"/>
                </a:highlight>
              </a:rPr>
              <a:t>: the attacker performs actions that cause the database to produce error messages. The attacker can potentially use the data provided by these error messages to gather information about the structure of the database.</a:t>
            </a:r>
            <a:endParaRPr sz="1200">
              <a:solidFill>
                <a:srgbClr val="666666"/>
              </a:solidFill>
              <a:highlight>
                <a:srgbClr val="FFFFFF"/>
              </a:highlight>
            </a:endParaRPr>
          </a:p>
          <a:p>
            <a:pPr indent="0" lvl="0" marL="457200" rtl="0" algn="l">
              <a:spcBef>
                <a:spcPts val="0"/>
              </a:spcBef>
              <a:spcAft>
                <a:spcPts val="0"/>
              </a:spcAft>
              <a:buNone/>
            </a:pPr>
            <a:r>
              <a:t/>
            </a:r>
            <a:endParaRPr sz="1200">
              <a:solidFill>
                <a:srgbClr val="666666"/>
              </a:solidFill>
              <a:highlight>
                <a:srgbClr val="FFFFFF"/>
              </a:highlight>
            </a:endParaRPr>
          </a:p>
          <a:p>
            <a:pPr indent="-304800" lvl="0" marL="457200" rtl="0" algn="l">
              <a:spcBef>
                <a:spcPts val="0"/>
              </a:spcBef>
              <a:spcAft>
                <a:spcPts val="0"/>
              </a:spcAft>
              <a:buClr>
                <a:srgbClr val="666666"/>
              </a:buClr>
              <a:buSzPts val="1200"/>
              <a:buChar char="●"/>
            </a:pPr>
            <a:r>
              <a:rPr b="1" lang="en-GB" sz="1200">
                <a:solidFill>
                  <a:srgbClr val="666666"/>
                </a:solidFill>
                <a:highlight>
                  <a:srgbClr val="FFFFFF"/>
                </a:highlight>
              </a:rPr>
              <a:t>Union-based SQLi</a:t>
            </a:r>
            <a:r>
              <a:rPr lang="en-GB" sz="1200">
                <a:solidFill>
                  <a:srgbClr val="666666"/>
                </a:solidFill>
                <a:highlight>
                  <a:srgbClr val="FFFFFF"/>
                </a:highlight>
              </a:rPr>
              <a:t> : this technique takes advantage of the UNION SQL operator, which fuses multiple select statements generated by the database to get a single HTTP response. This response may contain data that can be leveraged by the attacker.</a:t>
            </a:r>
            <a:endParaRPr sz="1200">
              <a:solidFill>
                <a:srgbClr val="666666"/>
              </a:solidFill>
              <a:highlight>
                <a:srgbClr val="FFFFFF"/>
              </a:highlight>
            </a:endParaRPr>
          </a:p>
          <a:p>
            <a:pPr indent="0" lvl="0" marL="0" rtl="0" algn="l">
              <a:spcBef>
                <a:spcPts val="0"/>
              </a:spcBef>
              <a:spcAft>
                <a:spcPts val="0"/>
              </a:spcAft>
              <a:buNone/>
            </a:pPr>
            <a:r>
              <a:t/>
            </a:r>
            <a:endParaRPr sz="1200">
              <a:solidFill>
                <a:srgbClr val="666666"/>
              </a:solidFill>
              <a:highlight>
                <a:srgbClr val="FFFFFF"/>
              </a:highlight>
            </a:endParaRPr>
          </a:p>
          <a:p>
            <a:pPr indent="0" lvl="0" marL="0" rtl="0" algn="l">
              <a:spcBef>
                <a:spcPts val="0"/>
              </a:spcBef>
              <a:spcAft>
                <a:spcPts val="0"/>
              </a:spcAft>
              <a:buNone/>
            </a:pPr>
            <a:r>
              <a:t/>
            </a:r>
            <a:endParaRPr sz="1200">
              <a:solidFill>
                <a:srgbClr val="666666"/>
              </a:solidFill>
              <a:highlight>
                <a:srgbClr val="FFFFFF"/>
              </a:highlight>
            </a:endParaRPr>
          </a:p>
          <a:p>
            <a:pPr indent="0" lvl="0" marL="0" rtl="0" algn="l">
              <a:spcBef>
                <a:spcPts val="0"/>
              </a:spcBef>
              <a:spcAft>
                <a:spcPts val="0"/>
              </a:spcAft>
              <a:buNone/>
            </a:pPr>
            <a:r>
              <a:t/>
            </a:r>
            <a:endParaRPr sz="1000">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36"/>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12" name="Google Shape;312;p36"/>
          <p:cNvSpPr txBox="1"/>
          <p:nvPr/>
        </p:nvSpPr>
        <p:spPr>
          <a:xfrm>
            <a:off x="742850" y="1297625"/>
            <a:ext cx="4560600" cy="30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latin typeface="Lato"/>
                <a:ea typeface="Lato"/>
                <a:cs typeface="Lato"/>
                <a:sym typeface="Lato"/>
              </a:rPr>
              <a:t>Types of SQL Injections</a:t>
            </a:r>
            <a:endParaRPr b="1" sz="1800" u="sng">
              <a:latin typeface="Lato"/>
              <a:ea typeface="Lato"/>
              <a:cs typeface="Lato"/>
              <a:sym typeface="Lato"/>
            </a:endParaRPr>
          </a:p>
          <a:p>
            <a:pPr indent="0" lvl="0" marL="0" rtl="0" algn="l">
              <a:spcBef>
                <a:spcPts val="0"/>
              </a:spcBef>
              <a:spcAft>
                <a:spcPts val="0"/>
              </a:spcAft>
              <a:buNone/>
            </a:pPr>
            <a:r>
              <a:t/>
            </a:r>
            <a:endParaRPr b="1">
              <a:latin typeface="Lato"/>
              <a:ea typeface="Lato"/>
              <a:cs typeface="Lato"/>
              <a:sym typeface="Lato"/>
            </a:endParaRPr>
          </a:p>
        </p:txBody>
      </p:sp>
      <p:sp>
        <p:nvSpPr>
          <p:cNvPr id="313" name="Google Shape;313;p36"/>
          <p:cNvSpPr txBox="1"/>
          <p:nvPr/>
        </p:nvSpPr>
        <p:spPr>
          <a:xfrm>
            <a:off x="727875" y="1795975"/>
            <a:ext cx="7296900" cy="321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300" u="sng">
                <a:solidFill>
                  <a:srgbClr val="434343"/>
                </a:solidFill>
                <a:highlight>
                  <a:srgbClr val="FFFFFF"/>
                </a:highlight>
              </a:rPr>
              <a:t>Inferential (Blind) SQLi</a:t>
            </a:r>
            <a:endParaRPr b="1" sz="1300" u="sng">
              <a:solidFill>
                <a:srgbClr val="434343"/>
              </a:solidFill>
              <a:highlight>
                <a:srgbClr val="FFFFFF"/>
              </a:highlight>
            </a:endParaRPr>
          </a:p>
          <a:p>
            <a:pPr indent="0" lvl="0" marL="0" rtl="0" algn="l">
              <a:spcBef>
                <a:spcPts val="800"/>
              </a:spcBef>
              <a:spcAft>
                <a:spcPts val="0"/>
              </a:spcAft>
              <a:buNone/>
            </a:pPr>
            <a:r>
              <a:rPr lang="en-GB" sz="1200">
                <a:solidFill>
                  <a:srgbClr val="666666"/>
                </a:solidFill>
                <a:highlight>
                  <a:srgbClr val="FFFFFF"/>
                </a:highlight>
              </a:rPr>
              <a:t>The attacker sends data payloads to the server and observes the response and behavior of the server to learn more about its structure. This method is called blind SQLi because the data is not transferred from the website database to the attacker, thus the attacker cannot see information about the attack in-band.</a:t>
            </a:r>
            <a:endParaRPr sz="1200">
              <a:solidFill>
                <a:srgbClr val="666666"/>
              </a:solidFill>
              <a:highlight>
                <a:srgbClr val="FFFFFF"/>
              </a:highlight>
            </a:endParaRPr>
          </a:p>
          <a:p>
            <a:pPr indent="0" lvl="0" marL="0" rtl="0" algn="l">
              <a:spcBef>
                <a:spcPts val="0"/>
              </a:spcBef>
              <a:spcAft>
                <a:spcPts val="0"/>
              </a:spcAft>
              <a:buNone/>
            </a:pPr>
            <a:r>
              <a:rPr lang="en-GB" sz="1200">
                <a:solidFill>
                  <a:srgbClr val="666666"/>
                </a:solidFill>
                <a:highlight>
                  <a:srgbClr val="FFFFFF"/>
                </a:highlight>
              </a:rPr>
              <a:t>Blind SQL injections can be classified as follows:</a:t>
            </a:r>
            <a:endParaRPr sz="1200">
              <a:solidFill>
                <a:srgbClr val="666666"/>
              </a:solidFill>
              <a:highlight>
                <a:srgbClr val="FFFFFF"/>
              </a:highlight>
            </a:endParaRPr>
          </a:p>
          <a:p>
            <a:pPr indent="0" lvl="0" marL="0" rtl="0" algn="l">
              <a:spcBef>
                <a:spcPts val="0"/>
              </a:spcBef>
              <a:spcAft>
                <a:spcPts val="0"/>
              </a:spcAft>
              <a:buNone/>
            </a:pPr>
            <a:r>
              <a:t/>
            </a:r>
            <a:endParaRPr sz="1200">
              <a:solidFill>
                <a:srgbClr val="434343"/>
              </a:solidFill>
              <a:highlight>
                <a:srgbClr val="FFFFFF"/>
              </a:highlight>
            </a:endParaRPr>
          </a:p>
          <a:p>
            <a:pPr indent="-304800" lvl="0" marL="457200" rtl="0" algn="l">
              <a:spcBef>
                <a:spcPts val="0"/>
              </a:spcBef>
              <a:spcAft>
                <a:spcPts val="0"/>
              </a:spcAft>
              <a:buClr>
                <a:srgbClr val="434343"/>
              </a:buClr>
              <a:buSzPts val="1200"/>
              <a:buChar char="●"/>
            </a:pPr>
            <a:r>
              <a:rPr b="1" lang="en-GB" sz="1200">
                <a:solidFill>
                  <a:srgbClr val="434343"/>
                </a:solidFill>
                <a:highlight>
                  <a:srgbClr val="FFFFFF"/>
                </a:highlight>
              </a:rPr>
              <a:t>Boolean</a:t>
            </a:r>
            <a:r>
              <a:rPr lang="en-GB" sz="1200">
                <a:solidFill>
                  <a:srgbClr val="434343"/>
                </a:solidFill>
                <a:highlight>
                  <a:srgbClr val="FFFFFF"/>
                </a:highlight>
              </a:rPr>
              <a:t>:that attacker sends a SQL query to the database prompting the application to return a result. The result will vary depending on whether the query is true or false. Based on the result, the information within the HTTP response will modify or stay unchanged. The attacker can then work out if the message generated a true or false result.</a:t>
            </a:r>
            <a:endParaRPr sz="1200">
              <a:solidFill>
                <a:srgbClr val="434343"/>
              </a:solidFill>
              <a:highlight>
                <a:srgbClr val="FFFFFF"/>
              </a:highlight>
            </a:endParaRPr>
          </a:p>
          <a:p>
            <a:pPr indent="0" lvl="0" marL="457200" rtl="0" algn="l">
              <a:spcBef>
                <a:spcPts val="0"/>
              </a:spcBef>
              <a:spcAft>
                <a:spcPts val="0"/>
              </a:spcAft>
              <a:buNone/>
            </a:pPr>
            <a:r>
              <a:t/>
            </a:r>
            <a:endParaRPr sz="1200">
              <a:solidFill>
                <a:srgbClr val="434343"/>
              </a:solidFill>
              <a:highlight>
                <a:srgbClr val="FFFFFF"/>
              </a:highlight>
            </a:endParaRPr>
          </a:p>
          <a:p>
            <a:pPr indent="-304800" lvl="0" marL="457200" rtl="0" algn="l">
              <a:spcBef>
                <a:spcPts val="0"/>
              </a:spcBef>
              <a:spcAft>
                <a:spcPts val="0"/>
              </a:spcAft>
              <a:buSzPts val="1200"/>
              <a:buChar char="●"/>
            </a:pPr>
            <a:r>
              <a:rPr b="1" lang="en-GB" sz="1200">
                <a:solidFill>
                  <a:srgbClr val="434343"/>
                </a:solidFill>
                <a:highlight>
                  <a:srgbClr val="FFFFFF"/>
                </a:highlight>
              </a:rPr>
              <a:t>Time-based</a:t>
            </a:r>
            <a:r>
              <a:rPr lang="en-GB" sz="1200">
                <a:solidFill>
                  <a:srgbClr val="434343"/>
                </a:solidFill>
                <a:highlight>
                  <a:srgbClr val="FFFFFF"/>
                </a:highlight>
              </a:rPr>
              <a:t>:attacker sends a SQL query to the database, which makes the database wait (for a period in seconds) before it can react. The attacker can see from the time the database takes to respond, whether a query is true or false. Based on the result, an HTTP response will be generated instantly or after a waiting period. The attacker can thus work out if the message they used returned true or false, without relying on data from the database</a:t>
            </a:r>
            <a:r>
              <a:rPr lang="en-GB" sz="1200">
                <a:highlight>
                  <a:srgbClr val="FFFFFF"/>
                </a:highlight>
              </a:rPr>
              <a:t>.</a:t>
            </a:r>
            <a:endParaRPr sz="1200">
              <a:solidFill>
                <a:srgbClr val="434343"/>
              </a:solidFill>
              <a:highlight>
                <a:srgbClr val="FFFFFF"/>
              </a:highlight>
            </a:endParaRPr>
          </a:p>
          <a:p>
            <a:pPr indent="0" lvl="0" marL="0" rtl="0" algn="l">
              <a:spcBef>
                <a:spcPts val="0"/>
              </a:spcBef>
              <a:spcAft>
                <a:spcPts val="0"/>
              </a:spcAft>
              <a:buNone/>
            </a:pPr>
            <a:r>
              <a:t/>
            </a:r>
            <a:endParaRPr sz="1200">
              <a:solidFill>
                <a:srgbClr val="666666"/>
              </a:solidFill>
              <a:highlight>
                <a:srgbClr val="FFFFFF"/>
              </a:highlight>
            </a:endParaRPr>
          </a:p>
          <a:p>
            <a:pPr indent="0" lvl="0" marL="0" rtl="0" algn="l">
              <a:spcBef>
                <a:spcPts val="0"/>
              </a:spcBef>
              <a:spcAft>
                <a:spcPts val="0"/>
              </a:spcAft>
              <a:buNone/>
            </a:pPr>
            <a:r>
              <a:t/>
            </a:r>
            <a:endParaRPr sz="1200">
              <a:solidFill>
                <a:srgbClr val="666666"/>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Evolution</a:t>
            </a:r>
            <a:endParaRPr/>
          </a:p>
        </p:txBody>
      </p:sp>
      <p:sp>
        <p:nvSpPr>
          <p:cNvPr id="181" name="Google Shape;181;p19"/>
          <p:cNvSpPr txBox="1"/>
          <p:nvPr>
            <p:ph idx="1" type="body"/>
          </p:nvPr>
        </p:nvSpPr>
        <p:spPr>
          <a:xfrm>
            <a:off x="524325" y="1367800"/>
            <a:ext cx="7893900" cy="35136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AutoNum type="arabicPeriod"/>
            </a:pPr>
            <a:r>
              <a:rPr lang="en-GB" sz="1400"/>
              <a:t>In the early days ,  the World Wide Web consisted only of web sites. These were essentially information repositories containing </a:t>
            </a:r>
            <a:r>
              <a:rPr b="1" lang="en-GB" sz="1400"/>
              <a:t>static documents.</a:t>
            </a:r>
            <a:endParaRPr b="1" sz="1400"/>
          </a:p>
          <a:p>
            <a:pPr indent="-317500" lvl="0" marL="457200" rtl="0" algn="l">
              <a:lnSpc>
                <a:spcPct val="150000"/>
              </a:lnSpc>
              <a:spcBef>
                <a:spcPts val="0"/>
              </a:spcBef>
              <a:spcAft>
                <a:spcPts val="0"/>
              </a:spcAft>
              <a:buSzPts val="1400"/>
              <a:buAutoNum type="arabicPeriod"/>
            </a:pPr>
            <a:r>
              <a:rPr lang="en-GB" sz="1400"/>
              <a:t>The flow of interesting information was </a:t>
            </a:r>
            <a:r>
              <a:rPr b="1" lang="en-GB" sz="1400"/>
              <a:t>one-way,</a:t>
            </a:r>
            <a:r>
              <a:rPr lang="en-GB" sz="1400"/>
              <a:t> from server to browser.</a:t>
            </a:r>
            <a:endParaRPr sz="1400"/>
          </a:p>
          <a:p>
            <a:pPr indent="-317500" lvl="0" marL="457200" rtl="0" algn="l">
              <a:lnSpc>
                <a:spcPct val="150000"/>
              </a:lnSpc>
              <a:spcBef>
                <a:spcPts val="0"/>
              </a:spcBef>
              <a:spcAft>
                <a:spcPts val="0"/>
              </a:spcAft>
              <a:buSzPts val="1400"/>
              <a:buAutoNum type="arabicPeriod"/>
            </a:pPr>
            <a:r>
              <a:rPr lang="en-GB" sz="1400"/>
              <a:t> Most sites did not authenticate users, because there was no need.</a:t>
            </a:r>
            <a:endParaRPr sz="1400"/>
          </a:p>
          <a:p>
            <a:pPr indent="-317500" lvl="0" marL="457200" rtl="0" algn="l">
              <a:lnSpc>
                <a:spcPct val="150000"/>
              </a:lnSpc>
              <a:spcBef>
                <a:spcPts val="0"/>
              </a:spcBef>
              <a:spcAft>
                <a:spcPts val="0"/>
              </a:spcAft>
              <a:buSzPts val="1400"/>
              <a:buAutoNum type="arabicPeriod"/>
            </a:pPr>
            <a:r>
              <a:rPr b="1" lang="en-GB" sz="1400"/>
              <a:t>Today</a:t>
            </a:r>
            <a:r>
              <a:rPr lang="en-GB" sz="1400"/>
              <a:t>, the majority of sites are highly functional and rely on </a:t>
            </a:r>
            <a:r>
              <a:rPr b="1" lang="en-GB" sz="1400"/>
              <a:t>two-way flow</a:t>
            </a:r>
            <a:r>
              <a:rPr lang="en-GB" sz="1400"/>
              <a:t> of information between the server and browser.</a:t>
            </a:r>
            <a:endParaRPr sz="1400"/>
          </a:p>
          <a:p>
            <a:pPr indent="-317500" lvl="0" marL="457200" rtl="0" algn="l">
              <a:lnSpc>
                <a:spcPct val="150000"/>
              </a:lnSpc>
              <a:spcBef>
                <a:spcPts val="0"/>
              </a:spcBef>
              <a:spcAft>
                <a:spcPts val="0"/>
              </a:spcAft>
              <a:buSzPts val="1400"/>
              <a:buAutoNum type="arabicPeriod"/>
            </a:pPr>
            <a:r>
              <a:rPr lang="en-GB" sz="1400"/>
              <a:t>They support registration and login, financial transactions,search, and the authoring of content by users.</a:t>
            </a:r>
            <a:endParaRPr sz="1400"/>
          </a:p>
          <a:p>
            <a:pPr indent="-317500" lvl="0" marL="457200" rtl="0" algn="l">
              <a:lnSpc>
                <a:spcPct val="150000"/>
              </a:lnSpc>
              <a:spcBef>
                <a:spcPts val="0"/>
              </a:spcBef>
              <a:spcAft>
                <a:spcPts val="0"/>
              </a:spcAft>
              <a:buSzPts val="1400"/>
              <a:buAutoNum type="arabicPeriod"/>
            </a:pPr>
            <a:r>
              <a:rPr lang="en-GB" sz="1400"/>
              <a:t>The content presented to users is </a:t>
            </a:r>
            <a:r>
              <a:rPr b="1" lang="en-GB" sz="1400"/>
              <a:t>generated dynamically</a:t>
            </a:r>
            <a:r>
              <a:rPr lang="en-GB" sz="1400"/>
              <a:t>.</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37"/>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pic>
        <p:nvPicPr>
          <p:cNvPr id="319" name="Google Shape;319;p37"/>
          <p:cNvPicPr preferRelativeResize="0"/>
          <p:nvPr/>
        </p:nvPicPr>
        <p:blipFill>
          <a:blip r:embed="rId3">
            <a:alphaModFix/>
          </a:blip>
          <a:stretch>
            <a:fillRect/>
          </a:stretch>
        </p:blipFill>
        <p:spPr>
          <a:xfrm>
            <a:off x="1846225" y="1058075"/>
            <a:ext cx="6793281" cy="3827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38"/>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25" name="Google Shape;325;p38"/>
          <p:cNvSpPr txBox="1"/>
          <p:nvPr/>
        </p:nvSpPr>
        <p:spPr>
          <a:xfrm>
            <a:off x="599050" y="1260050"/>
            <a:ext cx="2241300" cy="28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b="1" lang="en-GB" sz="1300">
                <a:latin typeface="Roboto"/>
                <a:ea typeface="Roboto"/>
                <a:cs typeface="Roboto"/>
                <a:sym typeface="Roboto"/>
              </a:rPr>
              <a:t>Example 1</a:t>
            </a:r>
            <a:endParaRPr b="1" sz="1300">
              <a:latin typeface="Roboto"/>
              <a:ea typeface="Roboto"/>
              <a:cs typeface="Roboto"/>
              <a:sym typeface="Roboto"/>
            </a:endParaRPr>
          </a:p>
          <a:p>
            <a:pPr indent="0" lvl="0" marL="0" rtl="0" algn="l">
              <a:spcBef>
                <a:spcPts val="600"/>
              </a:spcBef>
              <a:spcAft>
                <a:spcPts val="0"/>
              </a:spcAft>
              <a:buNone/>
            </a:pPr>
            <a:r>
              <a:t/>
            </a:r>
            <a:endParaRPr>
              <a:latin typeface="Lato"/>
              <a:ea typeface="Lato"/>
              <a:cs typeface="Lato"/>
              <a:sym typeface="Lato"/>
            </a:endParaRPr>
          </a:p>
        </p:txBody>
      </p:sp>
      <p:sp>
        <p:nvSpPr>
          <p:cNvPr id="326" name="Google Shape;326;p38"/>
          <p:cNvSpPr txBox="1"/>
          <p:nvPr/>
        </p:nvSpPr>
        <p:spPr>
          <a:xfrm>
            <a:off x="382150" y="1766150"/>
            <a:ext cx="8520900" cy="321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50">
                <a:latin typeface="Roboto"/>
                <a:ea typeface="Roboto"/>
                <a:cs typeface="Roboto"/>
                <a:sym typeface="Roboto"/>
              </a:rPr>
              <a:t>In SQL:</a:t>
            </a:r>
            <a:endParaRPr sz="1350">
              <a:latin typeface="Roboto"/>
              <a:ea typeface="Roboto"/>
              <a:cs typeface="Roboto"/>
              <a:sym typeface="Roboto"/>
            </a:endParaRPr>
          </a:p>
          <a:p>
            <a:pPr indent="0" lvl="0" marL="0" rtl="0" algn="l">
              <a:spcBef>
                <a:spcPts val="0"/>
              </a:spcBef>
              <a:spcAft>
                <a:spcPts val="0"/>
              </a:spcAft>
              <a:buNone/>
            </a:pPr>
            <a:r>
              <a:rPr lang="en-GB" sz="1350">
                <a:latin typeface="Roboto"/>
                <a:ea typeface="Roboto"/>
                <a:cs typeface="Roboto"/>
                <a:sym typeface="Roboto"/>
              </a:rPr>
              <a:t>	</a:t>
            </a:r>
            <a:r>
              <a:rPr b="1" lang="en-GB" sz="1150">
                <a:highlight>
                  <a:srgbClr val="F3F4F6"/>
                </a:highlight>
                <a:latin typeface="Courier New"/>
                <a:ea typeface="Courier New"/>
                <a:cs typeface="Courier New"/>
                <a:sym typeface="Courier New"/>
              </a:rPr>
              <a:t>select id, firstname, lastname from authors</a:t>
            </a:r>
            <a:endParaRPr b="1" sz="1150">
              <a:highlight>
                <a:srgbClr val="F3F4F6"/>
              </a:highlight>
              <a:latin typeface="Courier New"/>
              <a:ea typeface="Courier New"/>
              <a:cs typeface="Courier New"/>
              <a:sym typeface="Courier New"/>
            </a:endParaRPr>
          </a:p>
          <a:p>
            <a:pPr indent="0" lvl="0" marL="0" rtl="0" algn="l">
              <a:spcBef>
                <a:spcPts val="0"/>
              </a:spcBef>
              <a:spcAft>
                <a:spcPts val="0"/>
              </a:spcAft>
              <a:buNone/>
            </a:pPr>
            <a:r>
              <a:t/>
            </a:r>
            <a:endParaRPr b="1" sz="1350">
              <a:latin typeface="Roboto"/>
              <a:ea typeface="Roboto"/>
              <a:cs typeface="Roboto"/>
              <a:sym typeface="Roboto"/>
            </a:endParaRPr>
          </a:p>
          <a:p>
            <a:pPr indent="0" lvl="0" marL="0" rtl="0" algn="l">
              <a:spcBef>
                <a:spcPts val="0"/>
              </a:spcBef>
              <a:spcAft>
                <a:spcPts val="0"/>
              </a:spcAft>
              <a:buNone/>
            </a:pPr>
            <a:r>
              <a:rPr lang="en-GB" sz="1350">
                <a:latin typeface="Roboto"/>
                <a:ea typeface="Roboto"/>
                <a:cs typeface="Roboto"/>
                <a:sym typeface="Roboto"/>
              </a:rPr>
              <a:t>If one provided:</a:t>
            </a:r>
            <a:endParaRPr sz="1350">
              <a:latin typeface="Roboto"/>
              <a:ea typeface="Roboto"/>
              <a:cs typeface="Roboto"/>
              <a:sym typeface="Roboto"/>
            </a:endParaRPr>
          </a:p>
          <a:p>
            <a:pPr indent="0" lvl="0" marL="0" rtl="0" algn="l">
              <a:spcBef>
                <a:spcPts val="0"/>
              </a:spcBef>
              <a:spcAft>
                <a:spcPts val="0"/>
              </a:spcAft>
              <a:buNone/>
            </a:pPr>
            <a:r>
              <a:rPr lang="en-GB" sz="1350">
                <a:latin typeface="Roboto"/>
                <a:ea typeface="Roboto"/>
                <a:cs typeface="Roboto"/>
                <a:sym typeface="Roboto"/>
              </a:rPr>
              <a:t> 		</a:t>
            </a:r>
            <a:r>
              <a:rPr b="1" lang="en-GB" sz="1150">
                <a:highlight>
                  <a:srgbClr val="F3F4F6"/>
                </a:highlight>
                <a:latin typeface="Courier New"/>
                <a:ea typeface="Courier New"/>
                <a:cs typeface="Courier New"/>
                <a:sym typeface="Courier New"/>
              </a:rPr>
              <a:t>Firstname: evil'ex</a:t>
            </a:r>
            <a:endParaRPr b="1" sz="1150">
              <a:highlight>
                <a:srgbClr val="F3F4F6"/>
              </a:highlight>
              <a:latin typeface="Courier New"/>
              <a:ea typeface="Courier New"/>
              <a:cs typeface="Courier New"/>
              <a:sym typeface="Courier New"/>
            </a:endParaRPr>
          </a:p>
          <a:p>
            <a:pPr indent="457200" lvl="0" marL="457200" rtl="0" algn="l">
              <a:spcBef>
                <a:spcPts val="0"/>
              </a:spcBef>
              <a:spcAft>
                <a:spcPts val="0"/>
              </a:spcAft>
              <a:buNone/>
            </a:pPr>
            <a:r>
              <a:rPr b="1" lang="en-GB" sz="1150">
                <a:highlight>
                  <a:srgbClr val="F3F4F6"/>
                </a:highlight>
                <a:latin typeface="Courier New"/>
                <a:ea typeface="Courier New"/>
                <a:cs typeface="Courier New"/>
                <a:sym typeface="Courier New"/>
              </a:rPr>
              <a:t>Lastname: Newman</a:t>
            </a:r>
            <a:endParaRPr b="1" sz="1150">
              <a:highlight>
                <a:srgbClr val="F3F4F6"/>
              </a:highlight>
              <a:latin typeface="Courier New"/>
              <a:ea typeface="Courier New"/>
              <a:cs typeface="Courier New"/>
              <a:sym typeface="Courier New"/>
            </a:endParaRPr>
          </a:p>
          <a:p>
            <a:pPr indent="0" lvl="0" marL="0" rtl="0" algn="l">
              <a:spcBef>
                <a:spcPts val="0"/>
              </a:spcBef>
              <a:spcAft>
                <a:spcPts val="0"/>
              </a:spcAft>
              <a:buNone/>
            </a:pPr>
            <a:r>
              <a:t/>
            </a:r>
            <a:endParaRPr sz="1150">
              <a:highlight>
                <a:srgbClr val="F3F4F6"/>
              </a:highlight>
              <a:latin typeface="Courier New"/>
              <a:ea typeface="Courier New"/>
              <a:cs typeface="Courier New"/>
              <a:sym typeface="Courier New"/>
            </a:endParaRPr>
          </a:p>
          <a:p>
            <a:pPr indent="0" lvl="0" marL="0" rtl="0" algn="l">
              <a:lnSpc>
                <a:spcPct val="115000"/>
              </a:lnSpc>
              <a:spcBef>
                <a:spcPts val="300"/>
              </a:spcBef>
              <a:spcAft>
                <a:spcPts val="0"/>
              </a:spcAft>
              <a:buNone/>
            </a:pPr>
            <a:r>
              <a:rPr lang="en-GB" sz="1350">
                <a:latin typeface="Roboto"/>
                <a:ea typeface="Roboto"/>
                <a:cs typeface="Roboto"/>
                <a:sym typeface="Roboto"/>
              </a:rPr>
              <a:t>the query string becomes:</a:t>
            </a:r>
            <a:endParaRPr sz="1350">
              <a:latin typeface="Roboto"/>
              <a:ea typeface="Roboto"/>
              <a:cs typeface="Roboto"/>
              <a:sym typeface="Roboto"/>
            </a:endParaRPr>
          </a:p>
          <a:p>
            <a:pPr indent="0" lvl="0" marL="152400" marR="152400" rtl="0" algn="l">
              <a:lnSpc>
                <a:spcPct val="145000"/>
              </a:lnSpc>
              <a:spcBef>
                <a:spcPts val="700"/>
              </a:spcBef>
              <a:spcAft>
                <a:spcPts val="0"/>
              </a:spcAft>
              <a:buNone/>
            </a:pPr>
            <a:r>
              <a:rPr b="1" lang="en-GB" sz="1150">
                <a:highlight>
                  <a:srgbClr val="F3F4F6"/>
                </a:highlight>
                <a:latin typeface="Courier New"/>
                <a:ea typeface="Courier New"/>
                <a:cs typeface="Courier New"/>
                <a:sym typeface="Courier New"/>
              </a:rPr>
              <a:t>select id, firstname, lastname from authors where forename = 'evil'ex' and surname='newman'</a:t>
            </a:r>
            <a:endParaRPr b="1" sz="1150">
              <a:highlight>
                <a:srgbClr val="F3F4F6"/>
              </a:highlight>
              <a:latin typeface="Courier New"/>
              <a:ea typeface="Courier New"/>
              <a:cs typeface="Courier New"/>
              <a:sym typeface="Courier New"/>
            </a:endParaRPr>
          </a:p>
          <a:p>
            <a:pPr indent="0" lvl="0" marL="152400" marR="152400" rtl="0" algn="l">
              <a:lnSpc>
                <a:spcPct val="145000"/>
              </a:lnSpc>
              <a:spcBef>
                <a:spcPts val="0"/>
              </a:spcBef>
              <a:spcAft>
                <a:spcPts val="0"/>
              </a:spcAft>
              <a:buNone/>
            </a:pPr>
            <a:r>
              <a:t/>
            </a:r>
            <a:endParaRPr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lang="en-GB" sz="1350">
                <a:latin typeface="Roboto"/>
                <a:ea typeface="Roboto"/>
                <a:cs typeface="Roboto"/>
                <a:sym typeface="Roboto"/>
              </a:rPr>
              <a:t>which the database attempts to run as:</a:t>
            </a:r>
            <a:endParaRPr sz="1350">
              <a:latin typeface="Roboto"/>
              <a:ea typeface="Roboto"/>
              <a:cs typeface="Roboto"/>
              <a:sym typeface="Roboto"/>
            </a:endParaRPr>
          </a:p>
          <a:p>
            <a:pPr indent="0" lvl="0" marL="0" marR="152400" rtl="0" algn="l">
              <a:lnSpc>
                <a:spcPct val="145000"/>
              </a:lnSpc>
              <a:spcBef>
                <a:spcPts val="0"/>
              </a:spcBef>
              <a:spcAft>
                <a:spcPts val="0"/>
              </a:spcAft>
              <a:buNone/>
            </a:pPr>
            <a:r>
              <a:t/>
            </a:r>
            <a:endParaRPr sz="1350">
              <a:latin typeface="Roboto"/>
              <a:ea typeface="Roboto"/>
              <a:cs typeface="Roboto"/>
              <a:sym typeface="Roboto"/>
            </a:endParaRPr>
          </a:p>
          <a:p>
            <a:pPr indent="0" lvl="0" marL="15240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Incorrect syntax near il' as the database tried to execute evil.</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t/>
            </a:r>
            <a:endParaRPr sz="1350">
              <a:latin typeface="Roboto"/>
              <a:ea typeface="Roboto"/>
              <a:cs typeface="Roboto"/>
              <a:sym typeface="Roboto"/>
            </a:endParaRPr>
          </a:p>
          <a:p>
            <a:pPr indent="0" lvl="0" marL="0" rtl="0" algn="l">
              <a:lnSpc>
                <a:spcPct val="115000"/>
              </a:lnSpc>
              <a:spcBef>
                <a:spcPts val="300"/>
              </a:spcBef>
              <a:spcAft>
                <a:spcPts val="0"/>
              </a:spcAft>
              <a:buNone/>
            </a:pPr>
            <a:r>
              <a:t/>
            </a:r>
            <a:endParaRPr sz="1350">
              <a:latin typeface="Roboto"/>
              <a:ea typeface="Roboto"/>
              <a:cs typeface="Roboto"/>
              <a:sym typeface="Roboto"/>
            </a:endParaRPr>
          </a:p>
          <a:p>
            <a:pPr indent="0" lvl="0" marL="0" rtl="0" algn="l">
              <a:spcBef>
                <a:spcPts val="700"/>
              </a:spcBef>
              <a:spcAft>
                <a:spcPts val="0"/>
              </a:spcAft>
              <a:buNone/>
            </a:pPr>
            <a:r>
              <a:t/>
            </a:r>
            <a:endParaRPr sz="1150">
              <a:highlight>
                <a:srgbClr val="F3F4F6"/>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350">
              <a:latin typeface="Courier New"/>
              <a:ea typeface="Courier New"/>
              <a:cs typeface="Courier New"/>
              <a:sym typeface="Courier New"/>
            </a:endParaRPr>
          </a:p>
          <a:p>
            <a:pPr indent="0" lvl="0" marL="0" rtl="0" algn="l">
              <a:spcBef>
                <a:spcPts val="0"/>
              </a:spcBef>
              <a:spcAft>
                <a:spcPts val="0"/>
              </a:spcAft>
              <a:buNone/>
            </a:pPr>
            <a:r>
              <a:t/>
            </a:r>
            <a:endParaRPr sz="1350">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39"/>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32" name="Google Shape;332;p39"/>
          <p:cNvSpPr txBox="1"/>
          <p:nvPr/>
        </p:nvSpPr>
        <p:spPr>
          <a:xfrm>
            <a:off x="599050" y="1260050"/>
            <a:ext cx="2241300" cy="28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b="1" lang="en-GB" sz="1300">
                <a:latin typeface="Roboto"/>
                <a:ea typeface="Roboto"/>
                <a:cs typeface="Roboto"/>
                <a:sym typeface="Roboto"/>
              </a:rPr>
              <a:t>Example 1</a:t>
            </a:r>
            <a:endParaRPr b="1" sz="1300">
              <a:latin typeface="Roboto"/>
              <a:ea typeface="Roboto"/>
              <a:cs typeface="Roboto"/>
              <a:sym typeface="Roboto"/>
            </a:endParaRPr>
          </a:p>
          <a:p>
            <a:pPr indent="0" lvl="0" marL="0" rtl="0" algn="l">
              <a:spcBef>
                <a:spcPts val="600"/>
              </a:spcBef>
              <a:spcAft>
                <a:spcPts val="0"/>
              </a:spcAft>
              <a:buNone/>
            </a:pPr>
            <a:r>
              <a:t/>
            </a:r>
            <a:endParaRPr>
              <a:latin typeface="Lato"/>
              <a:ea typeface="Lato"/>
              <a:cs typeface="Lato"/>
              <a:sym typeface="Lato"/>
            </a:endParaRPr>
          </a:p>
        </p:txBody>
      </p:sp>
      <p:sp>
        <p:nvSpPr>
          <p:cNvPr id="333" name="Google Shape;333;p39"/>
          <p:cNvSpPr txBox="1"/>
          <p:nvPr/>
        </p:nvSpPr>
        <p:spPr>
          <a:xfrm>
            <a:off x="392475" y="1652550"/>
            <a:ext cx="8520900" cy="3217800"/>
          </a:xfrm>
          <a:prstGeom prst="rect">
            <a:avLst/>
          </a:prstGeom>
          <a:noFill/>
          <a:ln>
            <a:noFill/>
          </a:ln>
        </p:spPr>
        <p:txBody>
          <a:bodyPr anchorCtr="0" anchor="t" bIns="91425" lIns="91425" spcFirstLastPara="1" rIns="91425" wrap="square" tIns="91425">
            <a:noAutofit/>
          </a:bodyPr>
          <a:lstStyle/>
          <a:p>
            <a:pPr indent="0" lvl="0" marL="0" marR="152400" rtl="0" algn="l">
              <a:lnSpc>
                <a:spcPct val="145000"/>
              </a:lnSpc>
              <a:spcBef>
                <a:spcPts val="0"/>
              </a:spcBef>
              <a:spcAft>
                <a:spcPts val="0"/>
              </a:spcAft>
              <a:buNone/>
            </a:pPr>
            <a:r>
              <a:rPr lang="en-GB" sz="1350">
                <a:latin typeface="Roboto"/>
                <a:ea typeface="Roboto"/>
                <a:cs typeface="Roboto"/>
                <a:sym typeface="Roboto"/>
              </a:rPr>
              <a:t>A safe version of the above SQL statement could be coded in Java as:</a:t>
            </a:r>
            <a:endParaRPr sz="1350">
              <a:latin typeface="Roboto"/>
              <a:ea typeface="Roboto"/>
              <a:cs typeface="Roboto"/>
              <a:sym typeface="Roboto"/>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String firstname = req.getParameter("firstname");</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String lastname = req.getParameter("lastname");</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 FIXME: do your own validation to detect attacks</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String query = "SELECT id, firstname, lastname FROM authors WHERE forename = ? and surname = ?";</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PreparedStatement pstmt = connection.prepareStatement( query );</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pstmt.setString( 1, firstname );</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pstmt.setString( 2, lastname );</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try</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    ResultSet results = pstmt.execute( );</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rPr b="1" lang="en-GB" sz="1150">
                <a:highlight>
                  <a:srgbClr val="F3F4F6"/>
                </a:highlight>
                <a:latin typeface="Courier New"/>
                <a:ea typeface="Courier New"/>
                <a:cs typeface="Courier New"/>
                <a:sym typeface="Courier New"/>
              </a:rPr>
              <a:t>}</a:t>
            </a:r>
            <a:endParaRPr b="1" sz="1150">
              <a:highlight>
                <a:srgbClr val="F3F4F6"/>
              </a:highlight>
              <a:latin typeface="Courier New"/>
              <a:ea typeface="Courier New"/>
              <a:cs typeface="Courier New"/>
              <a:sym typeface="Courier New"/>
            </a:endParaRPr>
          </a:p>
          <a:p>
            <a:pPr indent="0" lvl="0" marL="0" marR="152400" rtl="0" algn="l">
              <a:lnSpc>
                <a:spcPct val="145000"/>
              </a:lnSpc>
              <a:spcBef>
                <a:spcPts val="0"/>
              </a:spcBef>
              <a:spcAft>
                <a:spcPts val="0"/>
              </a:spcAft>
              <a:buNone/>
            </a:pPr>
            <a:r>
              <a:t/>
            </a:r>
            <a:endParaRPr sz="1350">
              <a:latin typeface="Roboto"/>
              <a:ea typeface="Roboto"/>
              <a:cs typeface="Roboto"/>
              <a:sym typeface="Roboto"/>
            </a:endParaRPr>
          </a:p>
          <a:p>
            <a:pPr indent="0" lvl="0" marL="0" rtl="0" algn="l">
              <a:lnSpc>
                <a:spcPct val="115000"/>
              </a:lnSpc>
              <a:spcBef>
                <a:spcPts val="300"/>
              </a:spcBef>
              <a:spcAft>
                <a:spcPts val="0"/>
              </a:spcAft>
              <a:buNone/>
            </a:pPr>
            <a:r>
              <a:t/>
            </a:r>
            <a:endParaRPr sz="1350">
              <a:latin typeface="Roboto"/>
              <a:ea typeface="Roboto"/>
              <a:cs typeface="Roboto"/>
              <a:sym typeface="Roboto"/>
            </a:endParaRPr>
          </a:p>
          <a:p>
            <a:pPr indent="0" lvl="0" marL="0" rtl="0" algn="l">
              <a:spcBef>
                <a:spcPts val="700"/>
              </a:spcBef>
              <a:spcAft>
                <a:spcPts val="0"/>
              </a:spcAft>
              <a:buNone/>
            </a:pPr>
            <a:r>
              <a:t/>
            </a:r>
            <a:endParaRPr sz="1150">
              <a:highlight>
                <a:srgbClr val="F3F4F6"/>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350">
              <a:latin typeface="Courier New"/>
              <a:ea typeface="Courier New"/>
              <a:cs typeface="Courier New"/>
              <a:sym typeface="Courier New"/>
            </a:endParaRPr>
          </a:p>
          <a:p>
            <a:pPr indent="0" lvl="0" marL="0" rtl="0" algn="l">
              <a:spcBef>
                <a:spcPts val="0"/>
              </a:spcBef>
              <a:spcAft>
                <a:spcPts val="0"/>
              </a:spcAft>
              <a:buNone/>
            </a:pPr>
            <a:r>
              <a:t/>
            </a:r>
            <a:endParaRPr sz="135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40"/>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GB" sz="2300">
                <a:solidFill>
                  <a:srgbClr val="000000"/>
                </a:solidFill>
                <a:highlight>
                  <a:srgbClr val="FFFFFF"/>
                </a:highlight>
                <a:latin typeface="Arial"/>
                <a:ea typeface="Arial"/>
                <a:cs typeface="Arial"/>
                <a:sym typeface="Arial"/>
              </a:rPr>
              <a:t>SQL injection</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sz="2400">
              <a:solidFill>
                <a:srgbClr val="000000"/>
              </a:solidFill>
              <a:latin typeface="Roboto"/>
              <a:ea typeface="Roboto"/>
              <a:cs typeface="Roboto"/>
              <a:sym typeface="Roboto"/>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39" name="Google Shape;339;p40"/>
          <p:cNvSpPr txBox="1"/>
          <p:nvPr/>
        </p:nvSpPr>
        <p:spPr>
          <a:xfrm>
            <a:off x="418350" y="1011500"/>
            <a:ext cx="2778300" cy="25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1" lang="en-GB" sz="1800">
                <a:highlight>
                  <a:srgbClr val="FFFFFF"/>
                </a:highlight>
              </a:rPr>
              <a:t>prevent SQL injection</a:t>
            </a:r>
            <a:endParaRPr b="1" sz="1800">
              <a:highlight>
                <a:srgbClr val="FFFFFF"/>
              </a:highlight>
            </a:endParaRPr>
          </a:p>
          <a:p>
            <a:pPr indent="0" lvl="0" marL="0" rtl="0" algn="l">
              <a:lnSpc>
                <a:spcPct val="115000"/>
              </a:lnSpc>
              <a:spcBef>
                <a:spcPts val="1800"/>
              </a:spcBef>
              <a:spcAft>
                <a:spcPts val="0"/>
              </a:spcAft>
              <a:buNone/>
            </a:pPr>
            <a:r>
              <a:t/>
            </a:r>
            <a:endParaRPr b="1">
              <a:solidFill>
                <a:srgbClr val="FF6633"/>
              </a:solidFill>
              <a:highlight>
                <a:srgbClr val="FFFFFF"/>
              </a:highlight>
            </a:endParaRPr>
          </a:p>
          <a:p>
            <a:pPr indent="0" lvl="0" marL="0" rtl="0" algn="l">
              <a:spcBef>
                <a:spcPts val="400"/>
              </a:spcBef>
              <a:spcAft>
                <a:spcPts val="0"/>
              </a:spcAft>
              <a:buNone/>
            </a:pPr>
            <a:r>
              <a:t/>
            </a:r>
            <a:endParaRPr b="1">
              <a:latin typeface="Roboto"/>
              <a:ea typeface="Roboto"/>
              <a:cs typeface="Roboto"/>
              <a:sym typeface="Roboto"/>
            </a:endParaRPr>
          </a:p>
        </p:txBody>
      </p:sp>
      <p:sp>
        <p:nvSpPr>
          <p:cNvPr id="340" name="Google Shape;340;p40"/>
          <p:cNvSpPr txBox="1"/>
          <p:nvPr/>
        </p:nvSpPr>
        <p:spPr>
          <a:xfrm>
            <a:off x="464775" y="1776475"/>
            <a:ext cx="8624100" cy="33051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333332"/>
              </a:buClr>
              <a:buSzPts val="1200"/>
              <a:buAutoNum type="arabicPeriod"/>
            </a:pPr>
            <a:r>
              <a:rPr lang="en-GB" sz="1200">
                <a:solidFill>
                  <a:srgbClr val="333332"/>
                </a:solidFill>
                <a:highlight>
                  <a:srgbClr val="FFFFFF"/>
                </a:highlight>
              </a:rPr>
              <a:t>Most instances of SQL injection can be prevented by using parameterized queries (also known as prepared statements) instead of string concatenation within the query.</a:t>
            </a:r>
            <a:endParaRPr sz="1200">
              <a:solidFill>
                <a:srgbClr val="333332"/>
              </a:solidFill>
              <a:highlight>
                <a:srgbClr val="FFFFFF"/>
              </a:highlight>
            </a:endParaRPr>
          </a:p>
          <a:p>
            <a:pPr indent="-304800" lvl="0" marL="457200" rtl="0" algn="l">
              <a:lnSpc>
                <a:spcPct val="150000"/>
              </a:lnSpc>
              <a:spcBef>
                <a:spcPts val="0"/>
              </a:spcBef>
              <a:spcAft>
                <a:spcPts val="0"/>
              </a:spcAft>
              <a:buClr>
                <a:srgbClr val="333332"/>
              </a:buClr>
              <a:buSzPts val="1200"/>
              <a:buAutoNum type="arabicPeriod"/>
            </a:pPr>
            <a:r>
              <a:rPr lang="en-GB" sz="1200">
                <a:solidFill>
                  <a:srgbClr val="333332"/>
                </a:solidFill>
                <a:highlight>
                  <a:srgbClr val="FFFFFF"/>
                </a:highlight>
              </a:rPr>
              <a:t>Parameterized queries can be used for any situation where untrusted input appears as data within the query, including the </a:t>
            </a:r>
            <a:r>
              <a:rPr lang="en-GB" sz="1200">
                <a:solidFill>
                  <a:srgbClr val="333332"/>
                </a:solidFill>
                <a:highlight>
                  <a:srgbClr val="FFFFFF"/>
                </a:highlight>
                <a:latin typeface="Courier New"/>
                <a:ea typeface="Courier New"/>
                <a:cs typeface="Courier New"/>
                <a:sym typeface="Courier New"/>
              </a:rPr>
              <a:t>WHERE</a:t>
            </a:r>
            <a:r>
              <a:rPr lang="en-GB" sz="1200">
                <a:solidFill>
                  <a:srgbClr val="333332"/>
                </a:solidFill>
                <a:highlight>
                  <a:srgbClr val="FFFFFF"/>
                </a:highlight>
              </a:rPr>
              <a:t> clause and values in an </a:t>
            </a:r>
            <a:r>
              <a:rPr lang="en-GB" sz="1200">
                <a:solidFill>
                  <a:srgbClr val="333332"/>
                </a:solidFill>
                <a:highlight>
                  <a:srgbClr val="FFFFFF"/>
                </a:highlight>
                <a:latin typeface="Courier New"/>
                <a:ea typeface="Courier New"/>
                <a:cs typeface="Courier New"/>
                <a:sym typeface="Courier New"/>
              </a:rPr>
              <a:t>INSERT</a:t>
            </a:r>
            <a:r>
              <a:rPr lang="en-GB" sz="1200">
                <a:solidFill>
                  <a:srgbClr val="333332"/>
                </a:solidFill>
                <a:highlight>
                  <a:srgbClr val="FFFFFF"/>
                </a:highlight>
              </a:rPr>
              <a:t> or </a:t>
            </a:r>
            <a:r>
              <a:rPr lang="en-GB" sz="1200">
                <a:solidFill>
                  <a:srgbClr val="333332"/>
                </a:solidFill>
                <a:highlight>
                  <a:srgbClr val="FFFFFF"/>
                </a:highlight>
                <a:latin typeface="Courier New"/>
                <a:ea typeface="Courier New"/>
                <a:cs typeface="Courier New"/>
                <a:sym typeface="Courier New"/>
              </a:rPr>
              <a:t>UPDATE</a:t>
            </a:r>
            <a:r>
              <a:rPr lang="en-GB" sz="1200">
                <a:solidFill>
                  <a:srgbClr val="333332"/>
                </a:solidFill>
                <a:highlight>
                  <a:srgbClr val="FFFFFF"/>
                </a:highlight>
              </a:rPr>
              <a:t> statement.</a:t>
            </a:r>
            <a:endParaRPr sz="1200">
              <a:solidFill>
                <a:srgbClr val="333332"/>
              </a:solidFill>
              <a:highlight>
                <a:srgbClr val="FFFFFF"/>
              </a:highlight>
            </a:endParaRPr>
          </a:p>
          <a:p>
            <a:pPr indent="-304800" lvl="0" marL="457200" rtl="0" algn="l">
              <a:lnSpc>
                <a:spcPct val="150000"/>
              </a:lnSpc>
              <a:spcBef>
                <a:spcPts val="0"/>
              </a:spcBef>
              <a:spcAft>
                <a:spcPts val="0"/>
              </a:spcAft>
              <a:buClr>
                <a:srgbClr val="333332"/>
              </a:buClr>
              <a:buSzPts val="1200"/>
              <a:buAutoNum type="arabicPeriod"/>
            </a:pPr>
            <a:r>
              <a:rPr lang="en-GB" sz="1200">
                <a:solidFill>
                  <a:srgbClr val="333332"/>
                </a:solidFill>
                <a:highlight>
                  <a:srgbClr val="FFFFFF"/>
                </a:highlight>
              </a:rPr>
              <a:t>They can't be used to handle untrusted input in other parts of the query, such as table or column names, or the </a:t>
            </a:r>
            <a:r>
              <a:rPr lang="en-GB" sz="1200">
                <a:solidFill>
                  <a:srgbClr val="333332"/>
                </a:solidFill>
                <a:highlight>
                  <a:srgbClr val="FFFFFF"/>
                </a:highlight>
                <a:latin typeface="Courier New"/>
                <a:ea typeface="Courier New"/>
                <a:cs typeface="Courier New"/>
                <a:sym typeface="Courier New"/>
              </a:rPr>
              <a:t>ORDER BY</a:t>
            </a:r>
            <a:r>
              <a:rPr lang="en-GB" sz="1200">
                <a:solidFill>
                  <a:srgbClr val="333332"/>
                </a:solidFill>
                <a:highlight>
                  <a:srgbClr val="FFFFFF"/>
                </a:highlight>
              </a:rPr>
              <a:t> clause.</a:t>
            </a:r>
            <a:endParaRPr sz="1200">
              <a:solidFill>
                <a:srgbClr val="333332"/>
              </a:solidFill>
              <a:highlight>
                <a:srgbClr val="FFFFFF"/>
              </a:highlight>
            </a:endParaRPr>
          </a:p>
          <a:p>
            <a:pPr indent="-304800" lvl="0" marL="457200" rtl="0" algn="l">
              <a:lnSpc>
                <a:spcPct val="150000"/>
              </a:lnSpc>
              <a:spcBef>
                <a:spcPts val="0"/>
              </a:spcBef>
              <a:spcAft>
                <a:spcPts val="0"/>
              </a:spcAft>
              <a:buClr>
                <a:srgbClr val="333332"/>
              </a:buClr>
              <a:buSzPts val="1200"/>
              <a:buAutoNum type="arabicPeriod"/>
            </a:pPr>
            <a:r>
              <a:rPr lang="en-GB" sz="1200">
                <a:solidFill>
                  <a:srgbClr val="333332"/>
                </a:solidFill>
                <a:highlight>
                  <a:srgbClr val="FFFFFF"/>
                </a:highlight>
              </a:rPr>
              <a:t>For a parameterized query to be effective in preventing SQL injection, the string that is used in the query must always be a hard-coded constant, and must never contain any variable data from any origin</a:t>
            </a:r>
            <a:endParaRPr sz="1200">
              <a:solidFill>
                <a:srgbClr val="333332"/>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41"/>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GB" sz="1700">
                <a:solidFill>
                  <a:srgbClr val="434343"/>
                </a:solidFill>
                <a:highlight>
                  <a:srgbClr val="FFFFFF"/>
                </a:highlight>
                <a:latin typeface="Arial"/>
                <a:ea typeface="Arial"/>
                <a:cs typeface="Arial"/>
                <a:sym typeface="Arial"/>
              </a:rPr>
              <a:t>OS command injection</a:t>
            </a:r>
            <a:endParaRPr b="0" sz="1700">
              <a:solidFill>
                <a:srgbClr val="434343"/>
              </a:solidFill>
              <a:highlight>
                <a:srgbClr val="FFFFFF"/>
              </a:highlight>
              <a:latin typeface="Arial"/>
              <a:ea typeface="Arial"/>
              <a:cs typeface="Arial"/>
              <a:sym typeface="Arial"/>
            </a:endParaRPr>
          </a:p>
          <a:p>
            <a:pPr indent="0" lvl="0" marL="0" rtl="0" algn="l">
              <a:lnSpc>
                <a:spcPct val="115000"/>
              </a:lnSpc>
              <a:spcBef>
                <a:spcPts val="4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46" name="Google Shape;346;p41"/>
          <p:cNvSpPr txBox="1"/>
          <p:nvPr/>
        </p:nvSpPr>
        <p:spPr>
          <a:xfrm>
            <a:off x="464775" y="1776475"/>
            <a:ext cx="8624100" cy="33051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434343"/>
              </a:buClr>
              <a:buSzPts val="1200"/>
              <a:buAutoNum type="arabicPeriod"/>
            </a:pPr>
            <a:r>
              <a:rPr lang="en-GB" sz="1200">
                <a:solidFill>
                  <a:srgbClr val="434343"/>
                </a:solidFill>
                <a:highlight>
                  <a:srgbClr val="FFFFFF"/>
                </a:highlight>
              </a:rPr>
              <a:t>OS command injection (also known as shell injection) is a web security vulnerability that allows an attacker to execute arbitrary operating system (OS) commands on the server that is running an application, and typically </a:t>
            </a:r>
            <a:r>
              <a:rPr b="1" lang="en-GB" sz="1200">
                <a:solidFill>
                  <a:srgbClr val="434343"/>
                </a:solidFill>
                <a:highlight>
                  <a:srgbClr val="FFFFFF"/>
                </a:highlight>
              </a:rPr>
              <a:t>fully compromise the application and all its data</a:t>
            </a:r>
            <a:r>
              <a:rPr lang="en-GB" sz="1200">
                <a:solidFill>
                  <a:srgbClr val="434343"/>
                </a:solidFill>
                <a:highlight>
                  <a:srgbClr val="FFFFFF"/>
                </a:highlight>
              </a:rPr>
              <a:t>.</a:t>
            </a:r>
            <a:endParaRPr sz="1200">
              <a:solidFill>
                <a:srgbClr val="434343"/>
              </a:solidFill>
              <a:highlight>
                <a:srgbClr val="FFFFFF"/>
              </a:highlight>
            </a:endParaRPr>
          </a:p>
          <a:p>
            <a:pPr indent="0" lvl="0" marL="914400" rtl="0" algn="l">
              <a:lnSpc>
                <a:spcPct val="150000"/>
              </a:lnSpc>
              <a:spcBef>
                <a:spcPts val="0"/>
              </a:spcBef>
              <a:spcAft>
                <a:spcPts val="0"/>
              </a:spcAft>
              <a:buNone/>
            </a:pPr>
            <a:r>
              <a:t/>
            </a:r>
            <a:endParaRPr sz="1200">
              <a:solidFill>
                <a:srgbClr val="434343"/>
              </a:solidFill>
              <a:highlight>
                <a:srgbClr val="FFFFFF"/>
              </a:highlight>
            </a:endParaRPr>
          </a:p>
          <a:p>
            <a:pPr indent="-304800" lvl="0" marL="457200" rtl="0" algn="l">
              <a:lnSpc>
                <a:spcPct val="150000"/>
              </a:lnSpc>
              <a:spcBef>
                <a:spcPts val="0"/>
              </a:spcBef>
              <a:spcAft>
                <a:spcPts val="0"/>
              </a:spcAft>
              <a:buClr>
                <a:srgbClr val="434343"/>
              </a:buClr>
              <a:buSzPts val="1200"/>
              <a:buAutoNum type="arabicPeriod"/>
            </a:pPr>
            <a:r>
              <a:rPr lang="en-GB" sz="1200">
                <a:solidFill>
                  <a:srgbClr val="434343"/>
                </a:solidFill>
                <a:highlight>
                  <a:srgbClr val="FFFFFF"/>
                </a:highlight>
              </a:rPr>
              <a:t>an attacker can leverage an OS command injection vulnerability to compromise other parts of the hosting infrastructure, exploiting trust relationships to pivot the attack to other systems within the organization.</a:t>
            </a:r>
            <a:endParaRPr sz="1200">
              <a:solidFill>
                <a:srgbClr val="434343"/>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42"/>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GB" sz="1700">
                <a:solidFill>
                  <a:srgbClr val="434343"/>
                </a:solidFill>
                <a:highlight>
                  <a:srgbClr val="FFFFFF"/>
                </a:highlight>
                <a:latin typeface="Arial"/>
                <a:ea typeface="Arial"/>
                <a:cs typeface="Arial"/>
                <a:sym typeface="Arial"/>
              </a:rPr>
              <a:t>OS command injection</a:t>
            </a:r>
            <a:endParaRPr b="0" sz="1700">
              <a:solidFill>
                <a:srgbClr val="434343"/>
              </a:solidFill>
              <a:highlight>
                <a:srgbClr val="FFFFFF"/>
              </a:highlight>
              <a:latin typeface="Arial"/>
              <a:ea typeface="Arial"/>
              <a:cs typeface="Arial"/>
              <a:sym typeface="Arial"/>
            </a:endParaRPr>
          </a:p>
          <a:p>
            <a:pPr indent="0" lvl="0" marL="0" rtl="0" algn="l">
              <a:lnSpc>
                <a:spcPct val="115000"/>
              </a:lnSpc>
              <a:spcBef>
                <a:spcPts val="4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pic>
        <p:nvPicPr>
          <p:cNvPr id="352" name="Google Shape;352;p42"/>
          <p:cNvPicPr preferRelativeResize="0"/>
          <p:nvPr/>
        </p:nvPicPr>
        <p:blipFill>
          <a:blip r:embed="rId3">
            <a:alphaModFix/>
          </a:blip>
          <a:stretch>
            <a:fillRect/>
          </a:stretch>
        </p:blipFill>
        <p:spPr>
          <a:xfrm>
            <a:off x="152400" y="1163900"/>
            <a:ext cx="8533700" cy="3827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43"/>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GB" sz="1700">
                <a:solidFill>
                  <a:srgbClr val="434343"/>
                </a:solidFill>
                <a:highlight>
                  <a:srgbClr val="FFFFFF"/>
                </a:highlight>
                <a:latin typeface="Arial"/>
                <a:ea typeface="Arial"/>
                <a:cs typeface="Arial"/>
                <a:sym typeface="Arial"/>
              </a:rPr>
              <a:t>OS command injection</a:t>
            </a:r>
            <a:endParaRPr b="0" sz="1700">
              <a:solidFill>
                <a:srgbClr val="434343"/>
              </a:solidFill>
              <a:highlight>
                <a:srgbClr val="FFFFFF"/>
              </a:highlight>
              <a:latin typeface="Arial"/>
              <a:ea typeface="Arial"/>
              <a:cs typeface="Arial"/>
              <a:sym typeface="Arial"/>
            </a:endParaRPr>
          </a:p>
          <a:p>
            <a:pPr indent="0" lvl="0" marL="0" rtl="0" algn="l">
              <a:lnSpc>
                <a:spcPct val="115000"/>
              </a:lnSpc>
              <a:spcBef>
                <a:spcPts val="4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58" name="Google Shape;358;p43"/>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rgbClr val="434343"/>
                </a:solidFill>
                <a:latin typeface="Lato"/>
                <a:ea typeface="Lato"/>
                <a:cs typeface="Lato"/>
                <a:sym typeface="Lato"/>
              </a:rPr>
              <a:t>Executing arbitrary commands</a:t>
            </a:r>
            <a:endParaRPr b="1" u="sng">
              <a:solidFill>
                <a:srgbClr val="434343"/>
              </a:solidFill>
              <a:latin typeface="Lato"/>
              <a:ea typeface="Lato"/>
              <a:cs typeface="Lato"/>
              <a:sym typeface="Lato"/>
            </a:endParaRPr>
          </a:p>
        </p:txBody>
      </p:sp>
      <p:sp>
        <p:nvSpPr>
          <p:cNvPr id="359" name="Google Shape;359;p43"/>
          <p:cNvSpPr txBox="1"/>
          <p:nvPr/>
        </p:nvSpPr>
        <p:spPr>
          <a:xfrm>
            <a:off x="531975" y="1807500"/>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666666"/>
                </a:solidFill>
                <a:latin typeface="Lato"/>
                <a:ea typeface="Lato"/>
                <a:cs typeface="Lato"/>
                <a:sym typeface="Lato"/>
              </a:rPr>
              <a:t>Imagine a vulnerable application that has a common function that passes an IP address from a user input to the system's ping command. Therefore if the user input is 127.0.0.1, the following command is executed on the host operating system:</a:t>
            </a:r>
            <a:endParaRPr>
              <a:solidFill>
                <a:srgbClr val="666666"/>
              </a:solidFill>
              <a:latin typeface="Lato"/>
              <a:ea typeface="Lato"/>
              <a:cs typeface="Lato"/>
              <a:sym typeface="Lato"/>
            </a:endParaRPr>
          </a:p>
          <a:p>
            <a:pPr indent="0" lvl="0" marL="0" rtl="0" algn="l">
              <a:spcBef>
                <a:spcPts val="0"/>
              </a:spcBef>
              <a:spcAft>
                <a:spcPts val="0"/>
              </a:spcAft>
              <a:buNone/>
            </a:pPr>
            <a:r>
              <a:rPr lang="en-GB">
                <a:solidFill>
                  <a:srgbClr val="666666"/>
                </a:solidFill>
                <a:latin typeface="Lato"/>
                <a:ea typeface="Lato"/>
                <a:cs typeface="Lato"/>
                <a:sym typeface="Lato"/>
              </a:rPr>
              <a:t>		</a:t>
            </a:r>
            <a:endParaRPr>
              <a:solidFill>
                <a:srgbClr val="666666"/>
              </a:solidFill>
              <a:latin typeface="Lato"/>
              <a:ea typeface="Lato"/>
              <a:cs typeface="Lato"/>
              <a:sym typeface="Lato"/>
            </a:endParaRPr>
          </a:p>
          <a:p>
            <a:pPr indent="0" lvl="0" marL="0" rtl="0" algn="l">
              <a:spcBef>
                <a:spcPts val="0"/>
              </a:spcBef>
              <a:spcAft>
                <a:spcPts val="0"/>
              </a:spcAft>
              <a:buNone/>
            </a:pPr>
            <a:r>
              <a:rPr lang="en-GB" sz="1350">
                <a:solidFill>
                  <a:srgbClr val="3E3E3E"/>
                </a:solidFill>
                <a:highlight>
                  <a:srgbClr val="FFFFFF"/>
                </a:highlight>
              </a:rPr>
              <a:t> </a:t>
            </a:r>
            <a:endParaRPr sz="1350">
              <a:solidFill>
                <a:srgbClr val="3E3E3E"/>
              </a:solidFill>
              <a:highlight>
                <a:srgbClr val="FFFFFF"/>
              </a:highlight>
            </a:endParaRPr>
          </a:p>
          <a:p>
            <a:pPr indent="0" lvl="0" marL="0" rtl="0" algn="l">
              <a:spcBef>
                <a:spcPts val="0"/>
              </a:spcBef>
              <a:spcAft>
                <a:spcPts val="0"/>
              </a:spcAft>
              <a:buNone/>
            </a:pPr>
            <a:r>
              <a:t/>
            </a:r>
            <a:endParaRPr sz="1350">
              <a:solidFill>
                <a:srgbClr val="3E3E3E"/>
              </a:solidFill>
              <a:highlight>
                <a:srgbClr val="FFFFFF"/>
              </a:highlight>
            </a:endParaRPr>
          </a:p>
          <a:p>
            <a:pPr indent="0" lvl="0" marL="0" rtl="0" algn="l">
              <a:spcBef>
                <a:spcPts val="0"/>
              </a:spcBef>
              <a:spcAft>
                <a:spcPts val="0"/>
              </a:spcAft>
              <a:buNone/>
            </a:pPr>
            <a:r>
              <a:t/>
            </a:r>
            <a:endParaRPr>
              <a:solidFill>
                <a:srgbClr val="999999"/>
              </a:solidFill>
              <a:highlight>
                <a:srgbClr val="FFFFFF"/>
              </a:highlight>
            </a:endParaRPr>
          </a:p>
          <a:p>
            <a:pPr indent="0" lvl="0" marL="0" rtl="0" algn="l">
              <a:spcBef>
                <a:spcPts val="0"/>
              </a:spcBef>
              <a:spcAft>
                <a:spcPts val="0"/>
              </a:spcAft>
              <a:buNone/>
            </a:pPr>
            <a:r>
              <a:rPr lang="en-GB">
                <a:solidFill>
                  <a:srgbClr val="666666"/>
                </a:solidFill>
                <a:highlight>
                  <a:srgbClr val="FFFFFF"/>
                </a:highlight>
              </a:rPr>
              <a:t>The attacker can then use this functionality to execute his own arbitrary commands. An example of adding additional system commands could look like this:</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p:txBody>
      </p:sp>
      <p:sp>
        <p:nvSpPr>
          <p:cNvPr id="360" name="Google Shape;360;p43"/>
          <p:cNvSpPr/>
          <p:nvPr/>
        </p:nvSpPr>
        <p:spPr>
          <a:xfrm>
            <a:off x="923100" y="2659475"/>
            <a:ext cx="5010300" cy="4545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8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ping  -c 5 127.0.0.1 </a:t>
            </a:r>
            <a:endParaRPr/>
          </a:p>
        </p:txBody>
      </p:sp>
      <p:sp>
        <p:nvSpPr>
          <p:cNvPr id="361" name="Google Shape;361;p43"/>
          <p:cNvSpPr/>
          <p:nvPr/>
        </p:nvSpPr>
        <p:spPr>
          <a:xfrm>
            <a:off x="923100" y="4103700"/>
            <a:ext cx="5010300" cy="51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ping -c 5 127.0.0.1; id</a:t>
            </a:r>
            <a:endParaRPr/>
          </a:p>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44"/>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GB" sz="1700">
                <a:solidFill>
                  <a:srgbClr val="434343"/>
                </a:solidFill>
                <a:highlight>
                  <a:srgbClr val="FFFFFF"/>
                </a:highlight>
                <a:latin typeface="Arial"/>
                <a:ea typeface="Arial"/>
                <a:cs typeface="Arial"/>
                <a:sym typeface="Arial"/>
              </a:rPr>
              <a:t>OS command injection</a:t>
            </a:r>
            <a:endParaRPr b="0" sz="1700">
              <a:solidFill>
                <a:srgbClr val="434343"/>
              </a:solidFill>
              <a:highlight>
                <a:srgbClr val="FFFFFF"/>
              </a:highlight>
              <a:latin typeface="Arial"/>
              <a:ea typeface="Arial"/>
              <a:cs typeface="Arial"/>
              <a:sym typeface="Arial"/>
            </a:endParaRPr>
          </a:p>
          <a:p>
            <a:pPr indent="0" lvl="0" marL="0" rtl="0" algn="l">
              <a:lnSpc>
                <a:spcPct val="115000"/>
              </a:lnSpc>
              <a:spcBef>
                <a:spcPts val="4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67" name="Google Shape;367;p44"/>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rgbClr val="434343"/>
                </a:solidFill>
                <a:latin typeface="Lato"/>
                <a:ea typeface="Lato"/>
                <a:cs typeface="Lato"/>
                <a:sym typeface="Lato"/>
              </a:rPr>
              <a:t>Executing arbitrary commands</a:t>
            </a:r>
            <a:endParaRPr b="1" u="sng">
              <a:solidFill>
                <a:srgbClr val="434343"/>
              </a:solidFill>
              <a:latin typeface="Lato"/>
              <a:ea typeface="Lato"/>
              <a:cs typeface="Lato"/>
              <a:sym typeface="Lato"/>
            </a:endParaRPr>
          </a:p>
        </p:txBody>
      </p:sp>
      <p:sp>
        <p:nvSpPr>
          <p:cNvPr id="368" name="Google Shape;368;p44"/>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369" name="Google Shape;369;p44"/>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666666"/>
                </a:solidFill>
                <a:highlight>
                  <a:srgbClr val="FFFFFF"/>
                </a:highlight>
              </a:rPr>
              <a:t>first the ping command is executed and directly after that the id command execution takes place. Therefore the command output on the page will look like this:</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PING 127.0.0.1 (127.0.0.1) 56(84) bytes of data.</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64 bytes from 127.0.0.1: icmp_seq=1 ttl=64 time=0.023 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64 bytes from 127.0.0.1: icmp_seq=2 ttl=64 time=0.074 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64 bytes from 127.0.0.1: icmp_seq=3 ttl=64 time=0.074 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64 bytes from 127.0.0.1: icmp_seq=4 ttl=64 time=0.072 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64 bytes from 127.0.0.1: icmp_seq=5 ttl=64 time=0.037 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--- 127.0.0.1 ping statistics ---</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5 packets transmitted, 5 received, 0% packet loss, time 3999ms</a:t>
            </a:r>
            <a:endParaRPr>
              <a:solidFill>
                <a:srgbClr val="666666"/>
              </a:solidFill>
              <a:highlight>
                <a:srgbClr val="F3F3F3"/>
              </a:highlight>
            </a:endParaRPr>
          </a:p>
          <a:p>
            <a:pPr indent="0" lvl="0" marL="0" rtl="0" algn="l">
              <a:spcBef>
                <a:spcPts val="0"/>
              </a:spcBef>
              <a:spcAft>
                <a:spcPts val="0"/>
              </a:spcAft>
              <a:buNone/>
            </a:pPr>
            <a:r>
              <a:rPr lang="en-GB">
                <a:solidFill>
                  <a:srgbClr val="666666"/>
                </a:solidFill>
                <a:highlight>
                  <a:srgbClr val="F3F3F3"/>
                </a:highlight>
              </a:rPr>
              <a:t>rtt min/avg/max/mdev = 0.023/0.056/0.074/0.021 ms</a:t>
            </a:r>
            <a:endParaRPr>
              <a:solidFill>
                <a:srgbClr val="666666"/>
              </a:solidFill>
              <a:highlight>
                <a:srgbClr val="F3F3F3"/>
              </a:highlight>
            </a:endParaRPr>
          </a:p>
          <a:p>
            <a:pPr indent="0" lvl="0" marL="0" rtl="0" algn="l">
              <a:spcBef>
                <a:spcPts val="0"/>
              </a:spcBef>
              <a:spcAft>
                <a:spcPts val="0"/>
              </a:spcAft>
              <a:buNone/>
            </a:pPr>
            <a:r>
              <a:rPr b="1" lang="en-GB">
                <a:solidFill>
                  <a:srgbClr val="666666"/>
                </a:solidFill>
                <a:highlight>
                  <a:srgbClr val="F3F3F3"/>
                </a:highlight>
              </a:rPr>
              <a:t>uid=0(root) gid=0(root) groups=0(root)</a:t>
            </a:r>
            <a:endParaRPr b="1">
              <a:solidFill>
                <a:srgbClr val="666666"/>
              </a:solidFill>
              <a:highlight>
                <a:srgbClr val="F3F3F3"/>
              </a:highlight>
            </a:endParaRPr>
          </a:p>
          <a:p>
            <a:pPr indent="0" lvl="0" marL="0" rtl="0" algn="l">
              <a:spcBef>
                <a:spcPts val="0"/>
              </a:spcBef>
              <a:spcAft>
                <a:spcPts val="0"/>
              </a:spcAft>
              <a:buNone/>
            </a:pPr>
            <a:r>
              <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45"/>
          <p:cNvSpPr txBox="1"/>
          <p:nvPr>
            <p:ph type="title"/>
          </p:nvPr>
        </p:nvSpPr>
        <p:spPr>
          <a:xfrm>
            <a:off x="531975" y="557000"/>
            <a:ext cx="7688700" cy="45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GB" sz="1700">
                <a:solidFill>
                  <a:srgbClr val="434343"/>
                </a:solidFill>
                <a:highlight>
                  <a:srgbClr val="FFFFFF"/>
                </a:highlight>
                <a:latin typeface="Arial"/>
                <a:ea typeface="Arial"/>
                <a:cs typeface="Arial"/>
                <a:sym typeface="Arial"/>
              </a:rPr>
              <a:t>OS command injection</a:t>
            </a:r>
            <a:endParaRPr b="0" sz="1700">
              <a:solidFill>
                <a:srgbClr val="434343"/>
              </a:solidFill>
              <a:highlight>
                <a:srgbClr val="FFFFFF"/>
              </a:highlight>
              <a:latin typeface="Arial"/>
              <a:ea typeface="Arial"/>
              <a:cs typeface="Arial"/>
              <a:sym typeface="Arial"/>
            </a:endParaRPr>
          </a:p>
          <a:p>
            <a:pPr indent="0" lvl="0" marL="0" rtl="0" algn="l">
              <a:lnSpc>
                <a:spcPct val="115000"/>
              </a:lnSpc>
              <a:spcBef>
                <a:spcPts val="4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75" name="Google Shape;375;p45"/>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rgbClr val="434343"/>
                </a:solidFill>
                <a:latin typeface="Lato"/>
                <a:ea typeface="Lato"/>
                <a:cs typeface="Lato"/>
                <a:sym typeface="Lato"/>
              </a:rPr>
              <a:t>how to prevent command injection attack</a:t>
            </a:r>
            <a:endParaRPr b="1" u="sng">
              <a:solidFill>
                <a:srgbClr val="434343"/>
              </a:solidFill>
              <a:latin typeface="Lato"/>
              <a:ea typeface="Lato"/>
              <a:cs typeface="Lato"/>
              <a:sym typeface="Lato"/>
            </a:endParaRPr>
          </a:p>
        </p:txBody>
      </p:sp>
      <p:sp>
        <p:nvSpPr>
          <p:cNvPr id="376" name="Google Shape;376;p45"/>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377" name="Google Shape;377;p45"/>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666666"/>
                </a:solidFill>
                <a:highlight>
                  <a:srgbClr val="FFFFFF"/>
                </a:highlight>
              </a:rPr>
              <a:t>If it is considered unavoidable to call out to OS commands with user-supplied input, then strong input validation must be performed. Some examples of effective validation include:</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a:p>
            <a:pPr indent="-317500" lvl="0" marL="457200" rtl="0" algn="l">
              <a:spcBef>
                <a:spcPts val="0"/>
              </a:spcBef>
              <a:spcAft>
                <a:spcPts val="0"/>
              </a:spcAft>
              <a:buClr>
                <a:srgbClr val="666666"/>
              </a:buClr>
              <a:buSzPts val="1400"/>
              <a:buChar char="●"/>
            </a:pPr>
            <a:r>
              <a:rPr lang="en-GB">
                <a:solidFill>
                  <a:srgbClr val="666666"/>
                </a:solidFill>
                <a:highlight>
                  <a:srgbClr val="FFFFFF"/>
                </a:highlight>
              </a:rPr>
              <a:t>Validating against a whitelist of permitted values.</a:t>
            </a:r>
            <a:endParaRPr>
              <a:solidFill>
                <a:srgbClr val="666666"/>
              </a:solidFill>
              <a:highlight>
                <a:srgbClr val="FFFFFF"/>
              </a:highlight>
            </a:endParaRPr>
          </a:p>
          <a:p>
            <a:pPr indent="-317500" lvl="0" marL="457200" rtl="0" algn="l">
              <a:spcBef>
                <a:spcPts val="0"/>
              </a:spcBef>
              <a:spcAft>
                <a:spcPts val="0"/>
              </a:spcAft>
              <a:buClr>
                <a:srgbClr val="666666"/>
              </a:buClr>
              <a:buSzPts val="1400"/>
              <a:buChar char="●"/>
            </a:pPr>
            <a:r>
              <a:rPr lang="en-GB">
                <a:solidFill>
                  <a:srgbClr val="666666"/>
                </a:solidFill>
                <a:highlight>
                  <a:srgbClr val="FFFFFF"/>
                </a:highlight>
              </a:rPr>
              <a:t>Validating that the input is a number.</a:t>
            </a:r>
            <a:endParaRPr>
              <a:solidFill>
                <a:srgbClr val="666666"/>
              </a:solidFill>
              <a:highlight>
                <a:srgbClr val="FFFFFF"/>
              </a:highlight>
            </a:endParaRPr>
          </a:p>
          <a:p>
            <a:pPr indent="-317500" lvl="0" marL="457200" rtl="0" algn="l">
              <a:spcBef>
                <a:spcPts val="0"/>
              </a:spcBef>
              <a:spcAft>
                <a:spcPts val="0"/>
              </a:spcAft>
              <a:buClr>
                <a:srgbClr val="666666"/>
              </a:buClr>
              <a:buSzPts val="1400"/>
              <a:buChar char="●"/>
            </a:pPr>
            <a:r>
              <a:rPr lang="en-GB">
                <a:solidFill>
                  <a:srgbClr val="666666"/>
                </a:solidFill>
                <a:highlight>
                  <a:srgbClr val="FFFFFF"/>
                </a:highlight>
              </a:rPr>
              <a:t>Validating that the input contains only alphanumeric characters, no other syntax or whitespace.</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46"/>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83" name="Google Shape;383;p46"/>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u="sng">
              <a:solidFill>
                <a:srgbClr val="434343"/>
              </a:solidFill>
              <a:latin typeface="Lato"/>
              <a:ea typeface="Lato"/>
              <a:cs typeface="Lato"/>
              <a:sym typeface="Lato"/>
            </a:endParaRPr>
          </a:p>
        </p:txBody>
      </p:sp>
      <p:sp>
        <p:nvSpPr>
          <p:cNvPr id="384" name="Google Shape;384;p46"/>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385" name="Google Shape;385;p46"/>
          <p:cNvSpPr txBox="1"/>
          <p:nvPr/>
        </p:nvSpPr>
        <p:spPr>
          <a:xfrm>
            <a:off x="409650" y="1478825"/>
            <a:ext cx="8324700" cy="3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666666"/>
                </a:solidFill>
                <a:highlight>
                  <a:srgbClr val="FFFFFF"/>
                </a:highlight>
              </a:rPr>
              <a:t>These types of weaknesses can allow an attacker to either capture or bypass the authentication methods that are used by a web application.</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Permits automated attacks such as credential stuffing, where the attacker has a list of valid usernames and passwords.</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Permits brute force or other automated attacks.</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Permits default, weak, or well-known passwords, such as "Password1" or "admin/admin“.</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Uses weak or ineffective credential recovery and forgot-password processes, such as "knowledge-based answers", which cannot be made safe.</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Uses plain text, encrypted, or weakly hashed passwords (see A3:2017-Sensitive Data Exposure).</a:t>
            </a:r>
            <a:endParaRPr>
              <a:solidFill>
                <a:srgbClr val="666666"/>
              </a:solidFill>
              <a:highlight>
                <a:srgbClr val="FFFFFF"/>
              </a:highlight>
            </a:endParaRPr>
          </a:p>
          <a:p>
            <a:pPr indent="-317500" lvl="0" marL="457200" rtl="0" algn="l">
              <a:lnSpc>
                <a:spcPct val="130000"/>
              </a:lnSpc>
              <a:spcBef>
                <a:spcPts val="0"/>
              </a:spcBef>
              <a:spcAft>
                <a:spcPts val="0"/>
              </a:spcAft>
              <a:buClr>
                <a:srgbClr val="666666"/>
              </a:buClr>
              <a:buSzPts val="1400"/>
              <a:buChar char="●"/>
            </a:pPr>
            <a:r>
              <a:rPr lang="en-GB">
                <a:solidFill>
                  <a:srgbClr val="666666"/>
                </a:solidFill>
                <a:highlight>
                  <a:srgbClr val="FFFFFF"/>
                </a:highlight>
              </a:rPr>
              <a:t>Has missing or ineffective multi-factor authentication.</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a:t>
            </a:r>
            <a:r>
              <a:rPr lang="en-GB"/>
              <a:t>mportance &amp; Benefits Of Web Applications</a:t>
            </a:r>
            <a:endParaRPr/>
          </a:p>
        </p:txBody>
      </p:sp>
      <p:sp>
        <p:nvSpPr>
          <p:cNvPr id="187" name="Google Shape;187;p20"/>
          <p:cNvSpPr txBox="1"/>
          <p:nvPr>
            <p:ph idx="1" type="body"/>
          </p:nvPr>
        </p:nvSpPr>
        <p:spPr>
          <a:xfrm>
            <a:off x="524325" y="1367800"/>
            <a:ext cx="7893900" cy="35136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AutoNum type="arabicPeriod"/>
            </a:pPr>
            <a:r>
              <a:rPr lang="en-GB" sz="1400"/>
              <a:t>HTTP, the core communications protocol used to access the World Wide Web, is </a:t>
            </a:r>
            <a:r>
              <a:rPr b="1" lang="en-GB" sz="1400"/>
              <a:t>lightweight</a:t>
            </a:r>
            <a:r>
              <a:rPr lang="en-GB" sz="1400"/>
              <a:t> and </a:t>
            </a:r>
            <a:r>
              <a:rPr b="1" lang="en-GB" sz="1400"/>
              <a:t>connectionless</a:t>
            </a:r>
            <a:r>
              <a:rPr lang="en-GB" sz="1400"/>
              <a:t>. This provides resilience in the event of communication errors and avoids the need for the server to </a:t>
            </a:r>
            <a:r>
              <a:rPr b="1" lang="en-GB" sz="1400"/>
              <a:t>hold open a network connection</a:t>
            </a:r>
            <a:r>
              <a:rPr lang="en-GB" sz="1400"/>
              <a:t>.</a:t>
            </a:r>
            <a:endParaRPr sz="1400"/>
          </a:p>
          <a:p>
            <a:pPr indent="-317500" lvl="0" marL="457200" rtl="0" algn="l">
              <a:lnSpc>
                <a:spcPct val="150000"/>
              </a:lnSpc>
              <a:spcBef>
                <a:spcPts val="0"/>
              </a:spcBef>
              <a:spcAft>
                <a:spcPts val="0"/>
              </a:spcAft>
              <a:buSzPts val="1400"/>
              <a:buAutoNum type="arabicPeriod"/>
            </a:pPr>
            <a:r>
              <a:rPr lang="en-GB" sz="1400"/>
              <a:t>Every web user already has a browser installed on his computer and mobile device. Web applications deploy their user interface dynamically to the browser, avoiding the need to distribute and manage separate client software.</a:t>
            </a:r>
            <a:endParaRPr sz="1400"/>
          </a:p>
          <a:p>
            <a:pPr indent="-317500" lvl="0" marL="457200" rtl="0" algn="l">
              <a:lnSpc>
                <a:spcPct val="150000"/>
              </a:lnSpc>
              <a:spcBef>
                <a:spcPts val="0"/>
              </a:spcBef>
              <a:spcAft>
                <a:spcPts val="0"/>
              </a:spcAft>
              <a:buSzPts val="1400"/>
              <a:buAutoNum type="arabicPeriod"/>
            </a:pPr>
            <a:r>
              <a:rPr lang="en-GB" sz="1400"/>
              <a:t>Today’s browsers are highly functional, enabling rich and satisfying user interfaces to be built.</a:t>
            </a:r>
            <a:endParaRPr sz="1400"/>
          </a:p>
          <a:p>
            <a:pPr indent="-317500" lvl="0" marL="457200" rtl="0" algn="l">
              <a:lnSpc>
                <a:spcPct val="150000"/>
              </a:lnSpc>
              <a:spcBef>
                <a:spcPts val="0"/>
              </a:spcBef>
              <a:spcAft>
                <a:spcPts val="0"/>
              </a:spcAft>
              <a:buSzPts val="1400"/>
              <a:buAutoNum type="arabicPeriod"/>
            </a:pPr>
            <a:r>
              <a:rPr lang="en-GB" sz="1400"/>
              <a:t>The core technologies and languages used to develop web applications are relatively simple. </a:t>
            </a:r>
            <a:endParaRPr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47"/>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91" name="Google Shape;391;p47"/>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u="sng">
              <a:solidFill>
                <a:srgbClr val="434343"/>
              </a:solidFill>
              <a:latin typeface="Lato"/>
              <a:ea typeface="Lato"/>
              <a:cs typeface="Lato"/>
              <a:sym typeface="Lato"/>
            </a:endParaRPr>
          </a:p>
        </p:txBody>
      </p:sp>
      <p:sp>
        <p:nvSpPr>
          <p:cNvPr id="392" name="Google Shape;392;p47"/>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393" name="Google Shape;393;p47"/>
          <p:cNvSpPr txBox="1"/>
          <p:nvPr/>
        </p:nvSpPr>
        <p:spPr>
          <a:xfrm>
            <a:off x="409650" y="1353000"/>
            <a:ext cx="8324700" cy="33876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666666"/>
              </a:buClr>
              <a:buSzPts val="1400"/>
              <a:buChar char="●"/>
            </a:pPr>
            <a:r>
              <a:rPr lang="en-GB">
                <a:solidFill>
                  <a:srgbClr val="666666"/>
                </a:solidFill>
                <a:highlight>
                  <a:srgbClr val="FFFFFF"/>
                </a:highlight>
              </a:rPr>
              <a:t>Exposes Session IDs in the URL (e.g., URL rewriting).</a:t>
            </a:r>
            <a:endParaRPr>
              <a:solidFill>
                <a:srgbClr val="666666"/>
              </a:solidFill>
              <a:highlight>
                <a:srgbClr val="FFFFFF"/>
              </a:highlight>
            </a:endParaRPr>
          </a:p>
          <a:p>
            <a:pPr indent="-317500" lvl="0" marL="457200" rtl="0" algn="l">
              <a:lnSpc>
                <a:spcPct val="150000"/>
              </a:lnSpc>
              <a:spcBef>
                <a:spcPts val="0"/>
              </a:spcBef>
              <a:spcAft>
                <a:spcPts val="0"/>
              </a:spcAft>
              <a:buClr>
                <a:srgbClr val="666666"/>
              </a:buClr>
              <a:buSzPts val="1400"/>
              <a:buChar char="●"/>
            </a:pPr>
            <a:r>
              <a:rPr lang="en-GB">
                <a:solidFill>
                  <a:srgbClr val="666666"/>
                </a:solidFill>
                <a:highlight>
                  <a:srgbClr val="FFFFFF"/>
                </a:highlight>
              </a:rPr>
              <a:t>Does not rotate Session IDs after successful login.</a:t>
            </a:r>
            <a:endParaRPr>
              <a:solidFill>
                <a:srgbClr val="666666"/>
              </a:solidFill>
              <a:highlight>
                <a:srgbClr val="FFFFFF"/>
              </a:highlight>
            </a:endParaRPr>
          </a:p>
          <a:p>
            <a:pPr indent="-317500" lvl="0" marL="457200" rtl="0" algn="l">
              <a:lnSpc>
                <a:spcPct val="150000"/>
              </a:lnSpc>
              <a:spcBef>
                <a:spcPts val="0"/>
              </a:spcBef>
              <a:spcAft>
                <a:spcPts val="0"/>
              </a:spcAft>
              <a:buClr>
                <a:srgbClr val="666666"/>
              </a:buClr>
              <a:buSzPts val="1400"/>
              <a:buChar char="●"/>
            </a:pPr>
            <a:r>
              <a:rPr lang="en-GB">
                <a:solidFill>
                  <a:srgbClr val="666666"/>
                </a:solidFill>
                <a:highlight>
                  <a:srgbClr val="FFFFFF"/>
                </a:highlight>
              </a:rPr>
              <a:t>Does not properly invalidate Session IDs. User sessions or authentication tokens (particularly single sign-on (SSO) tokens) aren't properly invalidated during logout or a period of inactivity.</a:t>
            </a:r>
            <a:endParaRPr>
              <a:solidFill>
                <a:srgbClr val="666666"/>
              </a:solidFill>
              <a:highlight>
                <a:srgbClr val="FFFFFF"/>
              </a:highlight>
            </a:endParaRPr>
          </a:p>
          <a:p>
            <a:pPr indent="0" lvl="0" marL="0" rtl="0" algn="l">
              <a:lnSpc>
                <a:spcPct val="150000"/>
              </a:lnSpc>
              <a:spcBef>
                <a:spcPts val="0"/>
              </a:spcBef>
              <a:spcAft>
                <a:spcPts val="0"/>
              </a:spcAft>
              <a:buNone/>
            </a:pPr>
            <a:r>
              <a:t/>
            </a:r>
            <a:endParaRPr>
              <a:solidFill>
                <a:srgbClr val="666666"/>
              </a:solidFill>
              <a:highlight>
                <a:srgbClr val="FFFFFF"/>
              </a:highlight>
            </a:endParaRPr>
          </a:p>
          <a:p>
            <a:pPr indent="0" lvl="0" marL="0" rtl="0" algn="l">
              <a:lnSpc>
                <a:spcPct val="115000"/>
              </a:lnSpc>
              <a:spcBef>
                <a:spcPts val="0"/>
              </a:spcBef>
              <a:spcAft>
                <a:spcPts val="0"/>
              </a:spcAft>
              <a:buNone/>
            </a:pPr>
            <a:r>
              <a:rPr lang="en-GB">
                <a:solidFill>
                  <a:srgbClr val="666666"/>
                </a:solidFill>
                <a:highlight>
                  <a:srgbClr val="FFFFFF"/>
                </a:highlight>
              </a:rPr>
              <a:t>The goal of an attack is to take over one or more accounts and for the attacker to get the same privileges as the attacked user.</a:t>
            </a:r>
            <a:endParaRPr>
              <a:solidFill>
                <a:srgbClr val="666666"/>
              </a:solidFill>
              <a:highlight>
                <a:srgbClr val="FFFFFF"/>
              </a:highlight>
            </a:endParaRPr>
          </a:p>
          <a:p>
            <a:pPr indent="0" lvl="0" marL="0" rtl="0" algn="l">
              <a:spcBef>
                <a:spcPts val="0"/>
              </a:spcBef>
              <a:spcAft>
                <a:spcPts val="0"/>
              </a:spcAft>
              <a:buNone/>
            </a:pPr>
            <a:r>
              <a:t/>
            </a:r>
            <a:endParaRPr>
              <a:solidFill>
                <a:srgbClr val="666666"/>
              </a:solidFill>
              <a:highlight>
                <a:srgbClr val="FFFFFF"/>
              </a:high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48"/>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399" name="Google Shape;399;p48"/>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solidFill>
                  <a:srgbClr val="434343"/>
                </a:solidFill>
                <a:latin typeface="Lato"/>
                <a:ea typeface="Lato"/>
                <a:cs typeface="Lato"/>
                <a:sym typeface="Lato"/>
              </a:rPr>
              <a:t>Risks</a:t>
            </a:r>
            <a:endParaRPr b="1" sz="1800" u="sng">
              <a:solidFill>
                <a:srgbClr val="434343"/>
              </a:solidFill>
              <a:latin typeface="Lato"/>
              <a:ea typeface="Lato"/>
              <a:cs typeface="Lato"/>
              <a:sym typeface="Lato"/>
            </a:endParaRPr>
          </a:p>
        </p:txBody>
      </p:sp>
      <p:sp>
        <p:nvSpPr>
          <p:cNvPr id="400" name="Google Shape;400;p48"/>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01" name="Google Shape;401;p48"/>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rgbClr val="333333"/>
                </a:solidFill>
                <a:highlight>
                  <a:srgbClr val="FFFFFF"/>
                </a:highlight>
              </a:rPr>
              <a:t> Credential stuffing</a:t>
            </a:r>
            <a:endParaRPr b="1" u="sng">
              <a:solidFill>
                <a:srgbClr val="333333"/>
              </a:solidFill>
              <a:highlight>
                <a:srgbClr val="FFFFFF"/>
              </a:highlight>
            </a:endParaRPr>
          </a:p>
          <a:p>
            <a:pPr indent="0" lvl="0" marL="0" rtl="0" algn="l">
              <a:spcBef>
                <a:spcPts val="0"/>
              </a:spcBef>
              <a:spcAft>
                <a:spcPts val="0"/>
              </a:spcAft>
              <a:buNone/>
            </a:pPr>
            <a:r>
              <a:t/>
            </a:r>
            <a:endParaRPr sz="1300" u="sng">
              <a:solidFill>
                <a:srgbClr val="333333"/>
              </a:solidFill>
              <a:highlight>
                <a:srgbClr val="FFFFFF"/>
              </a:highlight>
            </a:endParaRPr>
          </a:p>
          <a:p>
            <a:pPr indent="0" lvl="0" marL="0" rtl="0" algn="l">
              <a:spcBef>
                <a:spcPts val="0"/>
              </a:spcBef>
              <a:spcAft>
                <a:spcPts val="0"/>
              </a:spcAft>
              <a:buNone/>
            </a:pPr>
            <a:r>
              <a:rPr lang="en-GB">
                <a:solidFill>
                  <a:srgbClr val="333333"/>
                </a:solidFill>
                <a:highlight>
                  <a:srgbClr val="FFFFFF"/>
                </a:highlight>
              </a:rPr>
              <a:t>The use of lists of known passwords, is a common attack. If an application does not implement automated threat or credential stuffing protections, the application can be used as a password oracle to determine if the credentials are valid.</a:t>
            </a:r>
            <a:endParaRPr>
              <a:solidFill>
                <a:srgbClr val="333333"/>
              </a:solidFill>
              <a:highlight>
                <a:srgbClr val="FFFFFF"/>
              </a:highlight>
            </a:endParaRPr>
          </a:p>
          <a:p>
            <a:pPr indent="0" lvl="0" marL="0" rtl="0" algn="l">
              <a:spcBef>
                <a:spcPts val="0"/>
              </a:spcBef>
              <a:spcAft>
                <a:spcPts val="0"/>
              </a:spcAft>
              <a:buNone/>
            </a:pPr>
            <a:r>
              <a:t/>
            </a:r>
            <a:endParaRPr sz="1300">
              <a:solidFill>
                <a:srgbClr val="333333"/>
              </a:solidFill>
              <a:highlight>
                <a:srgbClr val="FFFFFF"/>
              </a:highlight>
            </a:endParaRPr>
          </a:p>
          <a:p>
            <a:pPr indent="0" lvl="0" marL="0" rtl="0" algn="l">
              <a:spcBef>
                <a:spcPts val="0"/>
              </a:spcBef>
              <a:spcAft>
                <a:spcPts val="0"/>
              </a:spcAft>
              <a:buNone/>
            </a:pPr>
            <a:r>
              <a:rPr b="1" lang="en-GB" u="sng">
                <a:solidFill>
                  <a:srgbClr val="333333"/>
                </a:solidFill>
                <a:highlight>
                  <a:srgbClr val="FFFFFF"/>
                </a:highlight>
              </a:rPr>
              <a:t>Application session timeouts aren't set properly</a:t>
            </a:r>
            <a:endParaRPr b="1" u="sng">
              <a:solidFill>
                <a:srgbClr val="333333"/>
              </a:solidFill>
              <a:highlight>
                <a:srgbClr val="FFFFFF"/>
              </a:highlight>
            </a:endParaRPr>
          </a:p>
          <a:p>
            <a:pPr indent="0" lvl="0" marL="0" rtl="0" algn="l">
              <a:spcBef>
                <a:spcPts val="0"/>
              </a:spcBef>
              <a:spcAft>
                <a:spcPts val="0"/>
              </a:spcAft>
              <a:buNone/>
            </a:pPr>
            <a:r>
              <a:t/>
            </a:r>
            <a:endParaRPr b="1" u="sng">
              <a:solidFill>
                <a:srgbClr val="333333"/>
              </a:solidFill>
              <a:highlight>
                <a:srgbClr val="FFFFFF"/>
              </a:highlight>
            </a:endParaRPr>
          </a:p>
          <a:p>
            <a:pPr indent="0" lvl="0" marL="0" rtl="0" algn="l">
              <a:spcBef>
                <a:spcPts val="0"/>
              </a:spcBef>
              <a:spcAft>
                <a:spcPts val="0"/>
              </a:spcAft>
              <a:buNone/>
            </a:pPr>
            <a:r>
              <a:rPr lang="en-GB" sz="1300">
                <a:solidFill>
                  <a:srgbClr val="333333"/>
                </a:solidFill>
                <a:highlight>
                  <a:srgbClr val="FFFFFF"/>
                </a:highlight>
              </a:rPr>
              <a:t>A user uses a public computer to access an application. Instead of selecting “logout” the user simply closes the browser tab and walks away. An attacker uses the same browser an hour later, and the user is still authenticated.</a:t>
            </a:r>
            <a:endParaRPr sz="1300">
              <a:solidFill>
                <a:srgbClr val="333333"/>
              </a:solidFill>
              <a:highlight>
                <a:srgbClr val="FFFFFF"/>
              </a:highlight>
            </a:endParaRPr>
          </a:p>
          <a:p>
            <a:pPr indent="0" lvl="0" marL="0" rtl="0" algn="l">
              <a:spcBef>
                <a:spcPts val="0"/>
              </a:spcBef>
              <a:spcAft>
                <a:spcPts val="0"/>
              </a:spcAft>
              <a:buNone/>
            </a:pPr>
            <a:r>
              <a:t/>
            </a:r>
            <a:endParaRPr sz="1300">
              <a:solidFill>
                <a:srgbClr val="333333"/>
              </a:solidFill>
              <a:highlight>
                <a:srgbClr val="FFFFFF"/>
              </a:highlight>
            </a:endParaRPr>
          </a:p>
          <a:p>
            <a:pPr indent="0" lvl="0" marL="0" rtl="0" algn="l">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Google Shape;406;p49"/>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07" name="Google Shape;407;p49"/>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solidFill>
                  <a:srgbClr val="434343"/>
                </a:solidFill>
                <a:latin typeface="Lato"/>
                <a:ea typeface="Lato"/>
                <a:cs typeface="Lato"/>
                <a:sym typeface="Lato"/>
              </a:rPr>
              <a:t>Risks</a:t>
            </a:r>
            <a:endParaRPr b="1" sz="1800" u="sng">
              <a:solidFill>
                <a:srgbClr val="434343"/>
              </a:solidFill>
              <a:latin typeface="Lato"/>
              <a:ea typeface="Lato"/>
              <a:cs typeface="Lato"/>
              <a:sym typeface="Lato"/>
            </a:endParaRPr>
          </a:p>
        </p:txBody>
      </p:sp>
      <p:sp>
        <p:nvSpPr>
          <p:cNvPr id="408" name="Google Shape;408;p49"/>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09" name="Google Shape;409;p49"/>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u="sng">
              <a:solidFill>
                <a:srgbClr val="333333"/>
              </a:solidFill>
              <a:highlight>
                <a:srgbClr val="FFFFFF"/>
              </a:highlight>
            </a:endParaRPr>
          </a:p>
          <a:p>
            <a:pPr indent="0" lvl="0" marL="0" rtl="0" algn="l">
              <a:spcBef>
                <a:spcPts val="0"/>
              </a:spcBef>
              <a:spcAft>
                <a:spcPts val="0"/>
              </a:spcAft>
              <a:buNone/>
            </a:pPr>
            <a:r>
              <a:rPr b="1" lang="en-GB" u="sng">
                <a:solidFill>
                  <a:srgbClr val="333333"/>
                </a:solidFill>
                <a:highlight>
                  <a:srgbClr val="FFFFFF"/>
                </a:highlight>
              </a:rPr>
              <a:t>Passwords are not properly hashed and salted</a:t>
            </a:r>
            <a:endParaRPr b="1" u="sng">
              <a:solidFill>
                <a:srgbClr val="333333"/>
              </a:solidFill>
              <a:highlight>
                <a:srgbClr val="FFFFFF"/>
              </a:highlight>
            </a:endParaRPr>
          </a:p>
          <a:p>
            <a:pPr indent="0" lvl="0" marL="0" rtl="0" algn="l">
              <a:spcBef>
                <a:spcPts val="0"/>
              </a:spcBef>
              <a:spcAft>
                <a:spcPts val="0"/>
              </a:spcAft>
              <a:buNone/>
            </a:pPr>
            <a:r>
              <a:t/>
            </a:r>
            <a:endParaRPr b="1" u="sng">
              <a:solidFill>
                <a:srgbClr val="333333"/>
              </a:solidFill>
              <a:highlight>
                <a:srgbClr val="FFFFFF"/>
              </a:highlight>
            </a:endParaRPr>
          </a:p>
          <a:p>
            <a:pPr indent="0" lvl="0" marL="0" rtl="0" algn="l">
              <a:spcBef>
                <a:spcPts val="0"/>
              </a:spcBef>
              <a:spcAft>
                <a:spcPts val="0"/>
              </a:spcAft>
              <a:buNone/>
            </a:pPr>
            <a:r>
              <a:rPr lang="en-GB">
                <a:solidFill>
                  <a:srgbClr val="333333"/>
                </a:solidFill>
                <a:highlight>
                  <a:srgbClr val="FFFFFF"/>
                </a:highlight>
              </a:rPr>
              <a:t>An insider or external attacker gains access to the system’s password database. User passwords are not properly hashed and salted, exposing every user’s password.</a:t>
            </a:r>
            <a:endParaRPr>
              <a:solidFill>
                <a:srgbClr val="333333"/>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Google Shape;414;p50"/>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15" name="Google Shape;415;p50"/>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solidFill>
                  <a:srgbClr val="434343"/>
                </a:solidFill>
                <a:latin typeface="Lato"/>
                <a:ea typeface="Lato"/>
                <a:cs typeface="Lato"/>
                <a:sym typeface="Lato"/>
              </a:rPr>
              <a:t>How to Prevent</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p:txBody>
      </p:sp>
      <p:sp>
        <p:nvSpPr>
          <p:cNvPr id="416" name="Google Shape;416;p50"/>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17" name="Google Shape;417;p50"/>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400"/>
              </a:spcBef>
              <a:spcAft>
                <a:spcPts val="0"/>
              </a:spcAft>
              <a:buClr>
                <a:srgbClr val="434343"/>
              </a:buClr>
              <a:buSzPts val="1400"/>
              <a:buFont typeface="Arial"/>
              <a:buChar char="●"/>
            </a:pPr>
            <a:r>
              <a:rPr lang="en-GB">
                <a:solidFill>
                  <a:srgbClr val="434343"/>
                </a:solidFill>
              </a:rPr>
              <a:t>Where possible, implement multi-factor authentication to prevent automated, credential stuffing, brute force, and stolen credential re-use attacks.</a:t>
            </a:r>
            <a:endParaRPr>
              <a:solidFill>
                <a:srgbClr val="434343"/>
              </a:solidFill>
            </a:endParaRPr>
          </a:p>
          <a:p>
            <a:pPr indent="-317500" lvl="0" marL="457200" rtl="0" algn="l">
              <a:lnSpc>
                <a:spcPct val="115000"/>
              </a:lnSpc>
              <a:spcBef>
                <a:spcPts val="0"/>
              </a:spcBef>
              <a:spcAft>
                <a:spcPts val="0"/>
              </a:spcAft>
              <a:buClr>
                <a:srgbClr val="434343"/>
              </a:buClr>
              <a:buSzPts val="1400"/>
              <a:buFont typeface="Arial"/>
              <a:buChar char="●"/>
            </a:pPr>
            <a:r>
              <a:rPr lang="en-GB">
                <a:solidFill>
                  <a:srgbClr val="434343"/>
                </a:solidFill>
              </a:rPr>
              <a:t>Do not ship or deploy with any default credentials, particularly for admin users.</a:t>
            </a:r>
            <a:endParaRPr>
              <a:solidFill>
                <a:srgbClr val="434343"/>
              </a:solidFill>
            </a:endParaRPr>
          </a:p>
          <a:p>
            <a:pPr indent="-317500" lvl="0" marL="457200" rtl="0" algn="l">
              <a:lnSpc>
                <a:spcPct val="115000"/>
              </a:lnSpc>
              <a:spcBef>
                <a:spcPts val="0"/>
              </a:spcBef>
              <a:spcAft>
                <a:spcPts val="0"/>
              </a:spcAft>
              <a:buSzPts val="1400"/>
              <a:buFont typeface="Arial"/>
              <a:buChar char="●"/>
            </a:pPr>
            <a:r>
              <a:rPr lang="en-GB">
                <a:solidFill>
                  <a:srgbClr val="434343"/>
                </a:solidFill>
              </a:rPr>
              <a:t>Implement weak-password checks, such as testing new or changed passwords against a list of the </a:t>
            </a:r>
            <a:r>
              <a:rPr lang="en-GB">
                <a:solidFill>
                  <a:srgbClr val="1D7BD7"/>
                </a:solidFill>
                <a:uFill>
                  <a:noFill/>
                </a:uFill>
                <a:hlinkClick r:id="rId3"/>
              </a:rPr>
              <a:t>top 10000 worst passwords</a:t>
            </a:r>
            <a:r>
              <a:rPr lang="en-GB"/>
              <a:t>.</a:t>
            </a:r>
            <a:endParaRPr/>
          </a:p>
          <a:p>
            <a:pPr indent="-317500" lvl="0" marL="457200" rtl="0" algn="l">
              <a:lnSpc>
                <a:spcPct val="115000"/>
              </a:lnSpc>
              <a:spcBef>
                <a:spcPts val="0"/>
              </a:spcBef>
              <a:spcAft>
                <a:spcPts val="0"/>
              </a:spcAft>
              <a:buSzPts val="1400"/>
              <a:buFont typeface="Arial"/>
              <a:buChar char="●"/>
            </a:pPr>
            <a:r>
              <a:rPr lang="en-GB">
                <a:solidFill>
                  <a:srgbClr val="434343"/>
                </a:solidFill>
              </a:rPr>
              <a:t>Align password length, complexity and rotation policies with</a:t>
            </a:r>
            <a:r>
              <a:rPr lang="en-GB"/>
              <a:t> </a:t>
            </a:r>
            <a:r>
              <a:rPr lang="en-GB">
                <a:solidFill>
                  <a:srgbClr val="1D7BD7"/>
                </a:solidFill>
                <a:uFill>
                  <a:noFill/>
                </a:uFill>
                <a:hlinkClick r:id="rId4"/>
              </a:rPr>
              <a:t>NIST 800-63 B’s guidelines in section 5.1.1 for Memorized Secrets</a:t>
            </a:r>
            <a:r>
              <a:rPr lang="en-GB"/>
              <a:t> </a:t>
            </a:r>
            <a:r>
              <a:rPr lang="en-GB">
                <a:solidFill>
                  <a:srgbClr val="434343"/>
                </a:solidFill>
              </a:rPr>
              <a:t>or other modern, evidence based password policies.</a:t>
            </a:r>
            <a:endParaRPr>
              <a:solidFill>
                <a:srgbClr val="434343"/>
              </a:solidFill>
            </a:endParaRPr>
          </a:p>
          <a:p>
            <a:pPr indent="-317500" lvl="0" marL="457200" rtl="0" algn="l">
              <a:lnSpc>
                <a:spcPct val="115000"/>
              </a:lnSpc>
              <a:spcBef>
                <a:spcPts val="0"/>
              </a:spcBef>
              <a:spcAft>
                <a:spcPts val="0"/>
              </a:spcAft>
              <a:buClr>
                <a:srgbClr val="434343"/>
              </a:buClr>
              <a:buSzPts val="1400"/>
              <a:buFont typeface="Arial"/>
              <a:buChar char="●"/>
            </a:pPr>
            <a:r>
              <a:rPr lang="en-GB">
                <a:solidFill>
                  <a:srgbClr val="434343"/>
                </a:solidFill>
              </a:rPr>
              <a:t>Ensure registration, credential recovery, and API pathways are hardened against account enumeration attacks by using the same messages for all outcomes.</a:t>
            </a:r>
            <a:endParaRPr>
              <a:solidFill>
                <a:srgbClr val="434343"/>
              </a:solidFill>
            </a:endParaRPr>
          </a:p>
          <a:p>
            <a:pPr indent="0" lvl="0" marL="457200" rtl="0" algn="l">
              <a:lnSpc>
                <a:spcPct val="115000"/>
              </a:lnSpc>
              <a:spcBef>
                <a:spcPts val="1400"/>
              </a:spcBef>
              <a:spcAft>
                <a:spcPts val="0"/>
              </a:spcAft>
              <a:buNone/>
            </a:pPr>
            <a:r>
              <a:t/>
            </a:r>
            <a:endParaRPr/>
          </a:p>
          <a:p>
            <a:pPr indent="0" lvl="0" marL="0" rtl="0" algn="l">
              <a:spcBef>
                <a:spcPts val="1400"/>
              </a:spcBef>
              <a:spcAft>
                <a:spcPts val="0"/>
              </a:spcAft>
              <a:buNone/>
            </a:pPr>
            <a:r>
              <a:t/>
            </a:r>
            <a:endParaRPr>
              <a:solidFill>
                <a:srgbClr val="333333"/>
              </a:solidFill>
              <a:highlight>
                <a:srgbClr val="FFFFFF"/>
              </a:high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51"/>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GB" sz="1800">
                <a:solidFill>
                  <a:srgbClr val="434343"/>
                </a:solidFill>
                <a:latin typeface="Arial"/>
                <a:ea typeface="Arial"/>
                <a:cs typeface="Arial"/>
                <a:sym typeface="Arial"/>
              </a:rPr>
              <a:t>Broken authentication</a:t>
            </a:r>
            <a:endParaRPr b="0" sz="1800">
              <a:solidFill>
                <a:srgbClr val="434343"/>
              </a:solidFill>
              <a:highlight>
                <a:srgbClr val="FFFFFF"/>
              </a:highlight>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23" name="Google Shape;423;p51"/>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solidFill>
                  <a:srgbClr val="434343"/>
                </a:solidFill>
                <a:latin typeface="Lato"/>
                <a:ea typeface="Lato"/>
                <a:cs typeface="Lato"/>
                <a:sym typeface="Lato"/>
              </a:rPr>
              <a:t>How to Prevent</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p:txBody>
      </p:sp>
      <p:sp>
        <p:nvSpPr>
          <p:cNvPr id="424" name="Google Shape;424;p51"/>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25" name="Google Shape;425;p51"/>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400"/>
              </a:spcBef>
              <a:spcAft>
                <a:spcPts val="0"/>
              </a:spcAft>
              <a:buClr>
                <a:srgbClr val="434343"/>
              </a:buClr>
              <a:buSzPts val="1400"/>
              <a:buFont typeface="Roboto"/>
              <a:buChar char="●"/>
            </a:pPr>
            <a:r>
              <a:rPr lang="en-GB">
                <a:solidFill>
                  <a:srgbClr val="434343"/>
                </a:solidFill>
                <a:latin typeface="Roboto"/>
                <a:ea typeface="Roboto"/>
                <a:cs typeface="Roboto"/>
                <a:sym typeface="Roboto"/>
              </a:rPr>
              <a:t>Limit or increasingly delay failed login attempts. Log all failures and alert administrators when credential stuffing, brute force, or other attacks are detected.</a:t>
            </a:r>
            <a:endParaRPr>
              <a:solidFill>
                <a:srgbClr val="434343"/>
              </a:solidFill>
              <a:latin typeface="Roboto"/>
              <a:ea typeface="Roboto"/>
              <a:cs typeface="Roboto"/>
              <a:sym typeface="Roboto"/>
            </a:endParaRPr>
          </a:p>
          <a:p>
            <a:pPr indent="-317500" lvl="0" marL="457200" rtl="0" algn="l">
              <a:lnSpc>
                <a:spcPct val="115000"/>
              </a:lnSpc>
              <a:spcBef>
                <a:spcPts val="0"/>
              </a:spcBef>
              <a:spcAft>
                <a:spcPts val="0"/>
              </a:spcAft>
              <a:buClr>
                <a:srgbClr val="434343"/>
              </a:buClr>
              <a:buSzPts val="1400"/>
              <a:buFont typeface="Roboto"/>
              <a:buChar char="●"/>
            </a:pPr>
            <a:r>
              <a:rPr lang="en-GB">
                <a:solidFill>
                  <a:srgbClr val="434343"/>
                </a:solidFill>
                <a:latin typeface="Roboto"/>
                <a:ea typeface="Roboto"/>
                <a:cs typeface="Roboto"/>
                <a:sym typeface="Roboto"/>
              </a:rPr>
              <a:t>Use a server-side, secure, built-in session manager that generates a new random session ID with high entropy after login. Session IDs should not be in the URL, be securely stored and invalidated after logout, idle, and absolute timeouts.</a:t>
            </a:r>
            <a:endParaRPr>
              <a:solidFill>
                <a:srgbClr val="434343"/>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52"/>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31" name="Google Shape;431;p52"/>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a:p>
            <a:pPr indent="0" lvl="0" marL="0" rtl="0" algn="l">
              <a:spcBef>
                <a:spcPts val="0"/>
              </a:spcBef>
              <a:spcAft>
                <a:spcPts val="0"/>
              </a:spcAft>
              <a:buNone/>
            </a:pPr>
            <a:r>
              <a:t/>
            </a:r>
            <a:endParaRPr b="1" sz="1800" u="sng">
              <a:solidFill>
                <a:srgbClr val="434343"/>
              </a:solidFill>
              <a:latin typeface="Lato"/>
              <a:ea typeface="Lato"/>
              <a:cs typeface="Lato"/>
              <a:sym typeface="Lato"/>
            </a:endParaRPr>
          </a:p>
        </p:txBody>
      </p:sp>
      <p:sp>
        <p:nvSpPr>
          <p:cNvPr id="432" name="Google Shape;432;p52"/>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33" name="Google Shape;433;p52"/>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400"/>
              </a:spcBef>
              <a:spcAft>
                <a:spcPts val="1400"/>
              </a:spcAft>
              <a:buNone/>
            </a:pPr>
            <a:r>
              <a:rPr lang="en-GB" sz="1800">
                <a:solidFill>
                  <a:srgbClr val="434343"/>
                </a:solidFill>
              </a:rPr>
              <a:t>Information disclosure is when an application fails to properly protect sensitive and confidential information from parties that are not supposed to have access to the subject matter in normal circumstances. This  allows malicious hackers to gather relevant information which can be used later in the attack lifecycle</a:t>
            </a:r>
            <a:endParaRPr sz="1800">
              <a:solidFill>
                <a:srgbClr val="434343"/>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53"/>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39" name="Google Shape;439;p53"/>
          <p:cNvSpPr txBox="1"/>
          <p:nvPr/>
        </p:nvSpPr>
        <p:spPr>
          <a:xfrm>
            <a:off x="599050" y="1353000"/>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Different Types of Information Disclosure</a:t>
            </a:r>
            <a:endParaRPr b="1" i="1" u="sng"/>
          </a:p>
        </p:txBody>
      </p:sp>
      <p:sp>
        <p:nvSpPr>
          <p:cNvPr id="440" name="Google Shape;440;p53"/>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41" name="Google Shape;441;p53"/>
          <p:cNvSpPr txBox="1"/>
          <p:nvPr/>
        </p:nvSpPr>
        <p:spPr>
          <a:xfrm>
            <a:off x="409650" y="1807500"/>
            <a:ext cx="8324700" cy="293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u="sng">
                <a:solidFill>
                  <a:srgbClr val="434343"/>
                </a:solidFill>
              </a:rPr>
              <a:t>Banner Grabbing/Active Reconnaissance:</a:t>
            </a:r>
            <a:endParaRPr b="1" u="sng">
              <a:solidFill>
                <a:srgbClr val="434343"/>
              </a:solidFill>
            </a:endParaRPr>
          </a:p>
          <a:p>
            <a:pPr indent="0" lvl="0" marL="0" rtl="0" algn="l">
              <a:lnSpc>
                <a:spcPct val="115000"/>
              </a:lnSpc>
              <a:spcBef>
                <a:spcPts val="1400"/>
              </a:spcBef>
              <a:spcAft>
                <a:spcPts val="0"/>
              </a:spcAft>
              <a:buNone/>
            </a:pPr>
            <a:r>
              <a:rPr lang="en-GB">
                <a:solidFill>
                  <a:srgbClr val="434343"/>
                </a:solidFill>
              </a:rPr>
              <a:t>Banner grabbing or active reconnaissance is a type of attack during which the attackers send requests to the system they are attempting to attack in order to gather more information about it.</a:t>
            </a:r>
            <a:endParaRPr>
              <a:solidFill>
                <a:srgbClr val="434343"/>
              </a:solidFill>
            </a:endParaRPr>
          </a:p>
          <a:p>
            <a:pPr indent="0" lvl="0" marL="0" rtl="0" algn="l">
              <a:lnSpc>
                <a:spcPct val="115000"/>
              </a:lnSpc>
              <a:spcBef>
                <a:spcPts val="1400"/>
              </a:spcBef>
              <a:spcAft>
                <a:spcPts val="0"/>
              </a:spcAft>
              <a:buNone/>
            </a:pPr>
            <a:r>
              <a:rPr lang="en-GB">
                <a:solidFill>
                  <a:srgbClr val="434343"/>
                </a:solidFill>
              </a:rPr>
              <a:t>it may leak information about itself, such as the server version, PHP/ASP.NET version, OpenSSH version, etc.</a:t>
            </a:r>
            <a:endParaRPr>
              <a:solidFill>
                <a:srgbClr val="434343"/>
              </a:solidFill>
            </a:endParaRPr>
          </a:p>
          <a:p>
            <a:pPr indent="0" lvl="0" marL="457200" rtl="0" algn="l">
              <a:lnSpc>
                <a:spcPct val="115000"/>
              </a:lnSpc>
              <a:spcBef>
                <a:spcPts val="1400"/>
              </a:spcBef>
              <a:spcAft>
                <a:spcPts val="1400"/>
              </a:spcAft>
              <a:buNone/>
            </a:pPr>
            <a:r>
              <a:t/>
            </a:r>
            <a:endParaRPr u="sng">
              <a:solidFill>
                <a:srgbClr val="434343"/>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54"/>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47" name="Google Shape;447;p54"/>
          <p:cNvSpPr txBox="1"/>
          <p:nvPr/>
        </p:nvSpPr>
        <p:spPr>
          <a:xfrm>
            <a:off x="599050" y="1231538"/>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Different Types of Information Disclosure</a:t>
            </a:r>
            <a:endParaRPr b="1" i="1" u="sng"/>
          </a:p>
        </p:txBody>
      </p:sp>
      <p:sp>
        <p:nvSpPr>
          <p:cNvPr id="448" name="Google Shape;448;p54"/>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49" name="Google Shape;449;p54"/>
          <p:cNvSpPr txBox="1"/>
          <p:nvPr/>
        </p:nvSpPr>
        <p:spPr>
          <a:xfrm>
            <a:off x="409650" y="1592375"/>
            <a:ext cx="8324700" cy="54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u="sng">
                <a:solidFill>
                  <a:srgbClr val="434343"/>
                </a:solidFill>
              </a:rPr>
              <a:t>Banner Grabbing/Active Reconnaissance:</a:t>
            </a:r>
            <a:endParaRPr b="1" u="sng">
              <a:solidFill>
                <a:srgbClr val="434343"/>
              </a:solidFill>
            </a:endParaRPr>
          </a:p>
          <a:p>
            <a:pPr indent="0" lvl="0" marL="0" rtl="0" algn="l">
              <a:lnSpc>
                <a:spcPct val="115000"/>
              </a:lnSpc>
              <a:spcBef>
                <a:spcPts val="1400"/>
              </a:spcBef>
              <a:spcAft>
                <a:spcPts val="0"/>
              </a:spcAft>
              <a:buNone/>
            </a:pPr>
            <a:r>
              <a:t/>
            </a:r>
            <a:endParaRPr>
              <a:solidFill>
                <a:srgbClr val="434343"/>
              </a:solidFill>
            </a:endParaRPr>
          </a:p>
          <a:p>
            <a:pPr indent="0" lvl="0" marL="457200" rtl="0" algn="l">
              <a:lnSpc>
                <a:spcPct val="115000"/>
              </a:lnSpc>
              <a:spcBef>
                <a:spcPts val="1400"/>
              </a:spcBef>
              <a:spcAft>
                <a:spcPts val="1400"/>
              </a:spcAft>
              <a:buNone/>
            </a:pPr>
            <a:r>
              <a:t/>
            </a:r>
            <a:endParaRPr u="sng">
              <a:solidFill>
                <a:srgbClr val="434343"/>
              </a:solidFill>
            </a:endParaRPr>
          </a:p>
        </p:txBody>
      </p:sp>
      <p:pic>
        <p:nvPicPr>
          <p:cNvPr id="450" name="Google Shape;450;p54"/>
          <p:cNvPicPr preferRelativeResize="0"/>
          <p:nvPr/>
        </p:nvPicPr>
        <p:blipFill rotWithShape="1">
          <a:blip r:embed="rId3">
            <a:alphaModFix/>
          </a:blip>
          <a:srcRect b="34955" l="0" r="24023" t="0"/>
          <a:stretch/>
        </p:blipFill>
        <p:spPr>
          <a:xfrm>
            <a:off x="212375" y="2282875"/>
            <a:ext cx="7688698" cy="256469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Google Shape;455;p55"/>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56" name="Google Shape;456;p55"/>
          <p:cNvSpPr txBox="1"/>
          <p:nvPr/>
        </p:nvSpPr>
        <p:spPr>
          <a:xfrm>
            <a:off x="599050" y="1231538"/>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Different Types of Information Disclosure</a:t>
            </a:r>
            <a:endParaRPr b="1" i="1" u="sng"/>
          </a:p>
        </p:txBody>
      </p:sp>
      <p:sp>
        <p:nvSpPr>
          <p:cNvPr id="457" name="Google Shape;457;p55"/>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2"/>
              </a:solidFill>
              <a:highlight>
                <a:srgbClr val="FFFFFF"/>
              </a:highlight>
            </a:endParaRPr>
          </a:p>
          <a:p>
            <a:pPr indent="0" lvl="0" marL="0" rtl="0" algn="l">
              <a:spcBef>
                <a:spcPts val="0"/>
              </a:spcBef>
              <a:spcAft>
                <a:spcPts val="0"/>
              </a:spcAft>
              <a:buNone/>
            </a:pPr>
            <a:r>
              <a:rPr lang="en-GB">
                <a:solidFill>
                  <a:srgbClr val="434343"/>
                </a:solidFill>
                <a:highlight>
                  <a:srgbClr val="FFFFFF"/>
                </a:highlight>
              </a:rPr>
              <a:t>Source code disclosure issues occur when the code of the backend environment of a web application is exposed to the public. Source code disclosure enables attackers to understand how the application behaves by simply reading the code and checking for logical flaws, or hardcoded username/password pairs, or API secret keys.</a:t>
            </a:r>
            <a:endParaRPr>
              <a:solidFill>
                <a:srgbClr val="434343"/>
              </a:solidFill>
              <a:highlight>
                <a:srgbClr val="FFFFFF"/>
              </a:highlight>
            </a:endParaRPr>
          </a:p>
          <a:p>
            <a:pPr indent="0" lvl="0" marL="0" rtl="0" algn="l">
              <a:spcBef>
                <a:spcPts val="0"/>
              </a:spcBef>
              <a:spcAft>
                <a:spcPts val="0"/>
              </a:spcAft>
              <a:buNone/>
            </a:pPr>
            <a:r>
              <a:t/>
            </a:r>
            <a:endParaRPr>
              <a:solidFill>
                <a:srgbClr val="434343"/>
              </a:solidFill>
              <a:highlight>
                <a:srgbClr val="FFFFFF"/>
              </a:highlight>
            </a:endParaRPr>
          </a:p>
          <a:p>
            <a:pPr indent="0" lvl="0" marL="0" rtl="0" algn="l">
              <a:spcBef>
                <a:spcPts val="0"/>
              </a:spcBef>
              <a:spcAft>
                <a:spcPts val="0"/>
              </a:spcAft>
              <a:buNone/>
            </a:pPr>
            <a:r>
              <a:rPr lang="en-GB">
                <a:solidFill>
                  <a:srgbClr val="434343"/>
                </a:solidFill>
                <a:highlight>
                  <a:srgbClr val="FFFFFF"/>
                </a:highlight>
              </a:rPr>
              <a:t>In short, source code disclosure turns a black box testing process into more of a white box testing approach since attackers get access to the code.</a:t>
            </a:r>
            <a:endParaRPr>
              <a:solidFill>
                <a:srgbClr val="434343"/>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58" name="Google Shape;458;p55"/>
          <p:cNvSpPr txBox="1"/>
          <p:nvPr/>
        </p:nvSpPr>
        <p:spPr>
          <a:xfrm>
            <a:off x="409650" y="1592375"/>
            <a:ext cx="8324700" cy="54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u="sng">
                <a:solidFill>
                  <a:srgbClr val="434343"/>
                </a:solidFill>
              </a:rPr>
              <a:t>Source Code Disclosure</a:t>
            </a:r>
            <a:endParaRPr b="1" u="sng">
              <a:solidFill>
                <a:srgbClr val="434343"/>
              </a:solidFill>
            </a:endParaRPr>
          </a:p>
          <a:p>
            <a:pPr indent="0" lvl="0" marL="0" rtl="0" algn="l">
              <a:lnSpc>
                <a:spcPct val="115000"/>
              </a:lnSpc>
              <a:spcBef>
                <a:spcPts val="1400"/>
              </a:spcBef>
              <a:spcAft>
                <a:spcPts val="0"/>
              </a:spcAft>
              <a:buNone/>
            </a:pPr>
            <a:r>
              <a:t/>
            </a:r>
            <a:endParaRPr>
              <a:solidFill>
                <a:srgbClr val="434343"/>
              </a:solidFill>
            </a:endParaRPr>
          </a:p>
          <a:p>
            <a:pPr indent="0" lvl="0" marL="457200" rtl="0" algn="l">
              <a:lnSpc>
                <a:spcPct val="115000"/>
              </a:lnSpc>
              <a:spcBef>
                <a:spcPts val="1400"/>
              </a:spcBef>
              <a:spcAft>
                <a:spcPts val="1400"/>
              </a:spcAft>
              <a:buNone/>
            </a:pPr>
            <a:r>
              <a:t/>
            </a:r>
            <a:endParaRPr u="sng">
              <a:solidFill>
                <a:srgbClr val="434343"/>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56"/>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64" name="Google Shape;464;p56"/>
          <p:cNvSpPr txBox="1"/>
          <p:nvPr/>
        </p:nvSpPr>
        <p:spPr>
          <a:xfrm>
            <a:off x="599050" y="1231538"/>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Different Types of Information Disclosure</a:t>
            </a:r>
            <a:endParaRPr b="1" i="1" u="sng"/>
          </a:p>
        </p:txBody>
      </p:sp>
      <p:sp>
        <p:nvSpPr>
          <p:cNvPr id="465" name="Google Shape;465;p56"/>
          <p:cNvSpPr txBox="1"/>
          <p:nvPr/>
        </p:nvSpPr>
        <p:spPr>
          <a:xfrm>
            <a:off x="409650" y="1921075"/>
            <a:ext cx="8324700" cy="30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333332"/>
              </a:solidFill>
              <a:highlight>
                <a:srgbClr val="FFFFFF"/>
              </a:highlight>
            </a:endParaRPr>
          </a:p>
          <a:p>
            <a:pPr indent="0" lvl="0" marL="0" rtl="0" algn="l">
              <a:spcBef>
                <a:spcPts val="0"/>
              </a:spcBef>
              <a:spcAft>
                <a:spcPts val="0"/>
              </a:spcAft>
              <a:buNone/>
            </a:pPr>
            <a:r>
              <a:rPr lang="en-GB">
                <a:solidFill>
                  <a:srgbClr val="434343"/>
                </a:solidFill>
                <a:highlight>
                  <a:srgbClr val="FFFFFF"/>
                </a:highlight>
              </a:rPr>
              <a:t>Another common mistake is hardcoding important information such as username/password pairs, internal IP addresses in scripts and comments in code and web pages. In most cases such information is released on the production web application . The disclosure of such information may cause ravaging outcomes for the web application; all the attacker has to do is to look for such information in the source of those web pages.</a:t>
            </a:r>
            <a:endParaRPr>
              <a:solidFill>
                <a:srgbClr val="434343"/>
              </a:solidFill>
              <a:highlight>
                <a:srgbClr val="FFFFFF"/>
              </a:highlight>
            </a:endParaRPr>
          </a:p>
          <a:p>
            <a:pPr indent="0" lvl="0" marL="0" rtl="0" algn="l">
              <a:spcBef>
                <a:spcPts val="0"/>
              </a:spcBef>
              <a:spcAft>
                <a:spcPts val="0"/>
              </a:spcAft>
              <a:buNone/>
            </a:pPr>
            <a:r>
              <a:t/>
            </a:r>
            <a:endParaRPr sz="1200">
              <a:solidFill>
                <a:srgbClr val="333332"/>
              </a:solidFill>
              <a:highlight>
                <a:srgbClr val="FFFFFF"/>
              </a:highlight>
            </a:endParaRPr>
          </a:p>
        </p:txBody>
      </p:sp>
      <p:sp>
        <p:nvSpPr>
          <p:cNvPr id="466" name="Google Shape;466;p56"/>
          <p:cNvSpPr txBox="1"/>
          <p:nvPr/>
        </p:nvSpPr>
        <p:spPr>
          <a:xfrm>
            <a:off x="409650" y="1592375"/>
            <a:ext cx="8324700" cy="54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u="sng">
                <a:solidFill>
                  <a:srgbClr val="434343"/>
                </a:solidFill>
              </a:rPr>
              <a:t>Inappropriate Handling of Sensitive Data</a:t>
            </a:r>
            <a:endParaRPr b="1" u="sng">
              <a:solidFill>
                <a:srgbClr val="434343"/>
              </a:solidFill>
            </a:endParaRPr>
          </a:p>
          <a:p>
            <a:pPr indent="0" lvl="0" marL="0" rtl="0" algn="l">
              <a:lnSpc>
                <a:spcPct val="115000"/>
              </a:lnSpc>
              <a:spcBef>
                <a:spcPts val="1400"/>
              </a:spcBef>
              <a:spcAft>
                <a:spcPts val="0"/>
              </a:spcAft>
              <a:buNone/>
            </a:pPr>
            <a:r>
              <a:t/>
            </a:r>
            <a:endParaRPr>
              <a:solidFill>
                <a:srgbClr val="434343"/>
              </a:solidFill>
            </a:endParaRPr>
          </a:p>
          <a:p>
            <a:pPr indent="0" lvl="0" marL="457200" rtl="0" algn="l">
              <a:lnSpc>
                <a:spcPct val="115000"/>
              </a:lnSpc>
              <a:spcBef>
                <a:spcPts val="1400"/>
              </a:spcBef>
              <a:spcAft>
                <a:spcPts val="1400"/>
              </a:spcAft>
              <a:buNone/>
            </a:pPr>
            <a:r>
              <a:t/>
            </a:r>
            <a:endParaRPr u="sng">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 Web Application Security</a:t>
            </a:r>
            <a:endParaRPr/>
          </a:p>
        </p:txBody>
      </p:sp>
      <p:sp>
        <p:nvSpPr>
          <p:cNvPr id="193" name="Google Shape;193;p21"/>
          <p:cNvSpPr txBox="1"/>
          <p:nvPr>
            <p:ph idx="1" type="body"/>
          </p:nvPr>
        </p:nvSpPr>
        <p:spPr>
          <a:xfrm>
            <a:off x="524325" y="1367800"/>
            <a:ext cx="7893900" cy="3513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t>Web application security is a central component of any web-based business. The global nature of the Internet exposes web properties to attack from different locations and various levels of scale and complexity. Web application security deals specifically with the security surrounding websites, web applications and web services such as APIs.</a:t>
            </a:r>
            <a:endParaRPr sz="1400"/>
          </a:p>
          <a:p>
            <a:pPr indent="0" lvl="0" marL="0" rtl="0" algn="l">
              <a:lnSpc>
                <a:spcPct val="150000"/>
              </a:lnSpc>
              <a:spcBef>
                <a:spcPts val="1600"/>
              </a:spcBef>
              <a:spcAft>
                <a:spcPts val="0"/>
              </a:spcAft>
              <a:buNone/>
            </a:pPr>
            <a:r>
              <a:t/>
            </a:r>
            <a:endParaRPr sz="1400"/>
          </a:p>
          <a:p>
            <a:pPr indent="0" lvl="0" marL="0" rtl="0" algn="l">
              <a:lnSpc>
                <a:spcPct val="150000"/>
              </a:lnSpc>
              <a:spcBef>
                <a:spcPts val="1600"/>
              </a:spcBef>
              <a:spcAft>
                <a:spcPts val="1600"/>
              </a:spcAft>
              <a:buNone/>
            </a:pPr>
            <a:r>
              <a:t/>
            </a:r>
            <a:endParaRPr sz="1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Google Shape;471;p57"/>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72" name="Google Shape;472;p57"/>
          <p:cNvSpPr txBox="1"/>
          <p:nvPr/>
        </p:nvSpPr>
        <p:spPr>
          <a:xfrm>
            <a:off x="599050" y="1231538"/>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Mitigation Against Disclosure of Information</a:t>
            </a:r>
            <a:endParaRPr b="1" i="1" u="sng"/>
          </a:p>
        </p:txBody>
      </p:sp>
      <p:sp>
        <p:nvSpPr>
          <p:cNvPr id="473" name="Google Shape;473;p57"/>
          <p:cNvSpPr txBox="1"/>
          <p:nvPr/>
        </p:nvSpPr>
        <p:spPr>
          <a:xfrm>
            <a:off x="409650" y="1686050"/>
            <a:ext cx="8324700" cy="33231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Make sure that your web server does not send out response headers or background information that reveal technical details about the backend technology type, version or setup.</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Make sure that all the services running on the server’s open ports do not reveal information about their builds and versions.</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Always make sure that proper access controls and authorizations are in place in order to disallow access for attackers on all web servers, services and web applications.</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Make sure that all exceptions are well handled when the web application fails and no technical information is reported in the errors.</a:t>
            </a:r>
            <a:endParaRPr>
              <a:solidFill>
                <a:srgbClr val="333332"/>
              </a:solidFill>
              <a:highlight>
                <a:srgbClr val="FFFFFF"/>
              </a:highlight>
            </a:endParaRPr>
          </a:p>
          <a:p>
            <a:pPr indent="0" lvl="0" marL="457200" rtl="0" algn="l">
              <a:lnSpc>
                <a:spcPct val="150000"/>
              </a:lnSpc>
              <a:spcBef>
                <a:spcPts val="0"/>
              </a:spcBef>
              <a:spcAft>
                <a:spcPts val="0"/>
              </a:spcAft>
              <a:buNone/>
            </a:pPr>
            <a:r>
              <a:t/>
            </a:r>
            <a:endParaRPr>
              <a:solidFill>
                <a:srgbClr val="333332"/>
              </a:solidFill>
              <a:highlight>
                <a:srgbClr val="FFFFFF"/>
              </a:high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58"/>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434343"/>
                </a:solidFill>
                <a:latin typeface="Arial"/>
                <a:ea typeface="Arial"/>
                <a:cs typeface="Arial"/>
                <a:sym typeface="Arial"/>
              </a:rPr>
              <a:t>Information leakage</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79" name="Google Shape;479;p58"/>
          <p:cNvSpPr txBox="1"/>
          <p:nvPr/>
        </p:nvSpPr>
        <p:spPr>
          <a:xfrm>
            <a:off x="599050" y="1231538"/>
            <a:ext cx="76215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u="sng"/>
              <a:t>Mitigation Against Disclosure of Information</a:t>
            </a:r>
            <a:endParaRPr b="1" i="1" u="sng"/>
          </a:p>
        </p:txBody>
      </p:sp>
      <p:sp>
        <p:nvSpPr>
          <p:cNvPr id="480" name="Google Shape;480;p58"/>
          <p:cNvSpPr txBox="1"/>
          <p:nvPr/>
        </p:nvSpPr>
        <p:spPr>
          <a:xfrm>
            <a:off x="409650" y="1686050"/>
            <a:ext cx="8324700" cy="33231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Do not hard code credentials, API keys, IP addresses, or any other sensitive information in the code, including first names and last names, not even in the form of comments.</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Configure the correct MIME types on your web server for all the different files being used in your web applications.</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Sensitive data, files and any other item of information that do not need to be on the web servers should never be uploaded on the web server.</a:t>
            </a:r>
            <a:endParaRPr>
              <a:solidFill>
                <a:srgbClr val="333332"/>
              </a:solidFill>
              <a:highlight>
                <a:srgbClr val="FFFFFF"/>
              </a:highlight>
            </a:endParaRPr>
          </a:p>
          <a:p>
            <a:pPr indent="-317500" lvl="0" marL="457200" rtl="0" algn="l">
              <a:lnSpc>
                <a:spcPct val="150000"/>
              </a:lnSpc>
              <a:spcBef>
                <a:spcPts val="0"/>
              </a:spcBef>
              <a:spcAft>
                <a:spcPts val="0"/>
              </a:spcAft>
              <a:buClr>
                <a:srgbClr val="333332"/>
              </a:buClr>
              <a:buSzPts val="1400"/>
              <a:buChar char="●"/>
            </a:pPr>
            <a:r>
              <a:rPr lang="en-GB">
                <a:solidFill>
                  <a:srgbClr val="333332"/>
                </a:solidFill>
                <a:highlight>
                  <a:srgbClr val="FFFFFF"/>
                </a:highlight>
              </a:rPr>
              <a:t>Always check whether each of the requests to create/edit/view/delete resources has proper access controls, preventing privilege escalation issues and making sure that all the confidential information remains confidential.</a:t>
            </a:r>
            <a:endParaRPr>
              <a:solidFill>
                <a:srgbClr val="333332"/>
              </a:solidFill>
              <a:highlight>
                <a:srgbClr val="FFFFFF"/>
              </a:highlight>
            </a:endParaRPr>
          </a:p>
          <a:p>
            <a:pPr indent="0" lvl="0" marL="457200" rtl="0" algn="l">
              <a:lnSpc>
                <a:spcPct val="150000"/>
              </a:lnSpc>
              <a:spcBef>
                <a:spcPts val="0"/>
              </a:spcBef>
              <a:spcAft>
                <a:spcPts val="0"/>
              </a:spcAft>
              <a:buNone/>
            </a:pPr>
            <a:r>
              <a:t/>
            </a:r>
            <a:endParaRPr>
              <a:solidFill>
                <a:srgbClr val="333332"/>
              </a:solidFill>
              <a:highlight>
                <a:srgbClr val="FFFFFF"/>
              </a:highlight>
            </a:endParaRPr>
          </a:p>
          <a:p>
            <a:pPr indent="0" lvl="0" marL="457200" rtl="0" algn="l">
              <a:lnSpc>
                <a:spcPct val="150000"/>
              </a:lnSpc>
              <a:spcBef>
                <a:spcPts val="0"/>
              </a:spcBef>
              <a:spcAft>
                <a:spcPts val="0"/>
              </a:spcAft>
              <a:buNone/>
            </a:pPr>
            <a:r>
              <a:t/>
            </a:r>
            <a:endParaRPr>
              <a:solidFill>
                <a:srgbClr val="333332"/>
              </a:solidFill>
              <a:highlight>
                <a:srgbClr val="FFFFFF"/>
              </a:high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4" name="Shape 484"/>
        <p:cNvGrpSpPr/>
        <p:nvPr/>
      </p:nvGrpSpPr>
      <p:grpSpPr>
        <a:xfrm>
          <a:off x="0" y="0"/>
          <a:ext cx="0" cy="0"/>
          <a:chOff x="0" y="0"/>
          <a:chExt cx="0" cy="0"/>
        </a:xfrm>
      </p:grpSpPr>
      <p:sp>
        <p:nvSpPr>
          <p:cNvPr id="485" name="Google Shape;485;p59"/>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pic>
        <p:nvPicPr>
          <p:cNvPr id="486" name="Google Shape;486;p59"/>
          <p:cNvPicPr preferRelativeResize="0"/>
          <p:nvPr/>
        </p:nvPicPr>
        <p:blipFill>
          <a:blip r:embed="rId3">
            <a:alphaModFix/>
          </a:blip>
          <a:stretch>
            <a:fillRect/>
          </a:stretch>
        </p:blipFill>
        <p:spPr>
          <a:xfrm>
            <a:off x="3001125" y="1110075"/>
            <a:ext cx="6015500" cy="3728624"/>
          </a:xfrm>
          <a:prstGeom prst="rect">
            <a:avLst/>
          </a:prstGeom>
          <a:noFill/>
          <a:ln>
            <a:noFill/>
          </a:ln>
        </p:spPr>
      </p:pic>
      <p:sp>
        <p:nvSpPr>
          <p:cNvPr id="487" name="Google Shape;487;p59"/>
          <p:cNvSpPr txBox="1"/>
          <p:nvPr/>
        </p:nvSpPr>
        <p:spPr>
          <a:xfrm>
            <a:off x="309850" y="1487275"/>
            <a:ext cx="2922900" cy="34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666666"/>
                </a:solidFill>
                <a:highlight>
                  <a:srgbClr val="FFFFFF"/>
                </a:highlight>
              </a:rPr>
              <a:t>Access control enforces policy such that users cannot act outside of their intended permissions. Failures typically lead to unauthorized information disclosure, modification or destruction of all data, or performing a business function outside of the limits of the user.</a:t>
            </a:r>
            <a:endParaRPr b="1">
              <a:solidFill>
                <a:srgbClr val="666666"/>
              </a:solidFill>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1" name="Shape 491"/>
        <p:cNvGrpSpPr/>
        <p:nvPr/>
      </p:nvGrpSpPr>
      <p:grpSpPr>
        <a:xfrm>
          <a:off x="0" y="0"/>
          <a:ext cx="0" cy="0"/>
          <a:chOff x="0" y="0"/>
          <a:chExt cx="0" cy="0"/>
        </a:xfrm>
      </p:grpSpPr>
      <p:sp>
        <p:nvSpPr>
          <p:cNvPr id="492" name="Google Shape;492;p60"/>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493" name="Google Shape;493;p60"/>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t>Common access control </a:t>
            </a:r>
            <a:r>
              <a:rPr lang="en-GB" u="sng">
                <a:solidFill>
                  <a:srgbClr val="333333"/>
                </a:solidFill>
                <a:highlight>
                  <a:srgbClr val="FFFFFF"/>
                </a:highlight>
              </a:rPr>
              <a:t>vulnerabilities</a:t>
            </a:r>
            <a:endParaRPr u="sng"/>
          </a:p>
        </p:txBody>
      </p:sp>
      <p:sp>
        <p:nvSpPr>
          <p:cNvPr id="494" name="Google Shape;494;p60"/>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Bypassing access control checks by modifying the URL, internal application state, or the HTML page, or simply using a custom API attack tool.</a:t>
            </a:r>
            <a:endParaRPr sz="1300">
              <a:solidFill>
                <a:srgbClr val="333333"/>
              </a:solidFill>
              <a:highlight>
                <a:srgbClr val="FFFFFF"/>
              </a:highlight>
            </a:endParaRPr>
          </a:p>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Allowing the primary key to be changed to another's users record, permitting viewing or editing someone else's account.</a:t>
            </a:r>
            <a:endParaRPr sz="1300">
              <a:solidFill>
                <a:srgbClr val="333333"/>
              </a:solidFill>
              <a:highlight>
                <a:srgbClr val="FFFFFF"/>
              </a:highlight>
            </a:endParaRPr>
          </a:p>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Allowing the primary key to be changed to another's users record, permitting viewing or editing someone else's account.</a:t>
            </a:r>
            <a:endParaRPr sz="1300">
              <a:solidFill>
                <a:srgbClr val="333333"/>
              </a:solidFill>
              <a:highlight>
                <a:srgbClr val="FFFFFF"/>
              </a:highlight>
            </a:endParaRPr>
          </a:p>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Elevation of privilege. Acting as a user without being logged in, or acting as an admin when logged in as a user.</a:t>
            </a:r>
            <a:endParaRPr sz="1300">
              <a:solidFill>
                <a:srgbClr val="333333"/>
              </a:solidFill>
              <a:highlight>
                <a:srgbClr val="FFFFFF"/>
              </a:highlight>
            </a:endParaRPr>
          </a:p>
          <a:p>
            <a:pPr indent="0" lvl="0" marL="45720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8" name="Shape 498"/>
        <p:cNvGrpSpPr/>
        <p:nvPr/>
      </p:nvGrpSpPr>
      <p:grpSpPr>
        <a:xfrm>
          <a:off x="0" y="0"/>
          <a:ext cx="0" cy="0"/>
          <a:chOff x="0" y="0"/>
          <a:chExt cx="0" cy="0"/>
        </a:xfrm>
      </p:grpSpPr>
      <p:sp>
        <p:nvSpPr>
          <p:cNvPr id="499" name="Google Shape;499;p61"/>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00" name="Google Shape;500;p61"/>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t>Common access control </a:t>
            </a:r>
            <a:r>
              <a:rPr lang="en-GB" u="sng">
                <a:solidFill>
                  <a:srgbClr val="333333"/>
                </a:solidFill>
                <a:highlight>
                  <a:srgbClr val="FFFFFF"/>
                </a:highlight>
              </a:rPr>
              <a:t>vulnerabilities</a:t>
            </a:r>
            <a:endParaRPr u="sng"/>
          </a:p>
        </p:txBody>
      </p:sp>
      <p:sp>
        <p:nvSpPr>
          <p:cNvPr id="501" name="Google Shape;501;p61"/>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Metadata manipulation, such as replaying or tampering with a JSON Web Token (JWT) access control token or a cookie or hidden field manipulated to elevate privileges, or abusing JWT invalidation.</a:t>
            </a:r>
            <a:endParaRPr sz="1300">
              <a:solidFill>
                <a:srgbClr val="333333"/>
              </a:solidFill>
              <a:highlight>
                <a:srgbClr val="FFFFFF"/>
              </a:highlight>
            </a:endParaRPr>
          </a:p>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CORS misconfiguration allows unauthorized API access.</a:t>
            </a:r>
            <a:endParaRPr sz="1300">
              <a:solidFill>
                <a:srgbClr val="333333"/>
              </a:solidFill>
              <a:highlight>
                <a:srgbClr val="FFFFFF"/>
              </a:highlight>
            </a:endParaRPr>
          </a:p>
          <a:p>
            <a:pPr indent="-311150" lvl="0" marL="457200" rtl="0" algn="l">
              <a:lnSpc>
                <a:spcPct val="160000"/>
              </a:lnSpc>
              <a:spcBef>
                <a:spcPts val="0"/>
              </a:spcBef>
              <a:spcAft>
                <a:spcPts val="0"/>
              </a:spcAft>
              <a:buClr>
                <a:srgbClr val="333333"/>
              </a:buClr>
              <a:buSzPts val="1300"/>
              <a:buChar char="●"/>
            </a:pPr>
            <a:r>
              <a:rPr lang="en-GB" sz="1300">
                <a:solidFill>
                  <a:srgbClr val="333333"/>
                </a:solidFill>
                <a:highlight>
                  <a:srgbClr val="FFFFFF"/>
                </a:highlight>
              </a:rPr>
              <a:t>Force browsing to authenticated pages as an unauthenticated user or to privileged pages as a standard user. Accessing API with missing access controls for POST, PUT and DELETE.</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5" name="Shape 505"/>
        <p:cNvGrpSpPr/>
        <p:nvPr/>
      </p:nvGrpSpPr>
      <p:grpSpPr>
        <a:xfrm>
          <a:off x="0" y="0"/>
          <a:ext cx="0" cy="0"/>
          <a:chOff x="0" y="0"/>
          <a:chExt cx="0" cy="0"/>
        </a:xfrm>
      </p:grpSpPr>
      <p:sp>
        <p:nvSpPr>
          <p:cNvPr id="506" name="Google Shape;506;p62"/>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07" name="Google Shape;507;p62"/>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BROKEN ACCESS CONTROL EXAMPLES</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08" name="Google Shape;508;p62"/>
          <p:cNvSpPr txBox="1"/>
          <p:nvPr/>
        </p:nvSpPr>
        <p:spPr>
          <a:xfrm>
            <a:off x="743650" y="1916550"/>
            <a:ext cx="8128500" cy="31134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300">
              <a:solidFill>
                <a:srgbClr val="333333"/>
              </a:solidFill>
              <a:highlight>
                <a:srgbClr val="FFFFFF"/>
              </a:highlight>
            </a:endParaRPr>
          </a:p>
          <a:p>
            <a:pPr indent="0" lvl="0" marL="457200" rtl="0" algn="l">
              <a:lnSpc>
                <a:spcPct val="115000"/>
              </a:lnSpc>
              <a:spcBef>
                <a:spcPts val="0"/>
              </a:spcBef>
              <a:spcAft>
                <a:spcPts val="0"/>
              </a:spcAft>
              <a:buNone/>
            </a:pPr>
            <a:r>
              <a:rPr lang="en-GB" sz="1300">
                <a:solidFill>
                  <a:srgbClr val="333333"/>
                </a:solidFill>
                <a:highlight>
                  <a:srgbClr val="FFFFFF"/>
                </a:highlight>
              </a:rPr>
              <a:t>The application uses unverified data in a SQL call that is accessing account information:</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88900" marR="88900" rtl="0" algn="l">
              <a:lnSpc>
                <a:spcPct val="142857"/>
              </a:lnSpc>
              <a:spcBef>
                <a:spcPts val="0"/>
              </a:spcBef>
              <a:spcAft>
                <a:spcPts val="0"/>
              </a:spcAft>
              <a:buNone/>
            </a:pPr>
            <a:r>
              <a:rPr lang="en-GB" sz="1000">
                <a:solidFill>
                  <a:srgbClr val="333333"/>
                </a:solidFill>
                <a:highlight>
                  <a:srgbClr val="F5F5F5"/>
                </a:highlight>
                <a:latin typeface="Courier New"/>
                <a:ea typeface="Courier New"/>
                <a:cs typeface="Courier New"/>
                <a:sym typeface="Courier New"/>
              </a:rPr>
              <a:t>     </a:t>
            </a:r>
            <a:endParaRPr sz="1000">
              <a:solidFill>
                <a:srgbClr val="333333"/>
              </a:solidFill>
              <a:highlight>
                <a:srgbClr val="F5F5F5"/>
              </a:highlight>
              <a:latin typeface="Courier New"/>
              <a:ea typeface="Courier New"/>
              <a:cs typeface="Courier New"/>
              <a:sym typeface="Courier New"/>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rPr lang="en-GB" sz="1300">
                <a:solidFill>
                  <a:srgbClr val="333333"/>
                </a:solidFill>
                <a:highlight>
                  <a:srgbClr val="FFFFFF"/>
                </a:highlight>
              </a:rPr>
              <a:t>An attacker simply modifies the </a:t>
            </a:r>
            <a:r>
              <a:rPr b="1" lang="en-GB">
                <a:solidFill>
                  <a:srgbClr val="FF0000"/>
                </a:solidFill>
                <a:highlight>
                  <a:srgbClr val="F7B8B8"/>
                </a:highlight>
                <a:latin typeface="Courier New"/>
                <a:ea typeface="Courier New"/>
                <a:cs typeface="Courier New"/>
                <a:sym typeface="Courier New"/>
              </a:rPr>
              <a:t>acct</a:t>
            </a:r>
            <a:r>
              <a:rPr lang="en-GB" sz="1300">
                <a:solidFill>
                  <a:srgbClr val="FF0000"/>
                </a:solidFill>
                <a:highlight>
                  <a:srgbClr val="F7B8B8"/>
                </a:highlight>
              </a:rPr>
              <a:t> </a:t>
            </a:r>
            <a:r>
              <a:rPr lang="en-GB" sz="1300">
                <a:solidFill>
                  <a:srgbClr val="333333"/>
                </a:solidFill>
                <a:highlight>
                  <a:srgbClr val="FFFFFF"/>
                </a:highlight>
              </a:rPr>
              <a:t>parameter in the browser to send whatever account number they want. If not properly verified, the attacker can access any user's account.</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
        <p:nvSpPr>
          <p:cNvPr id="509" name="Google Shape;509;p62"/>
          <p:cNvSpPr/>
          <p:nvPr/>
        </p:nvSpPr>
        <p:spPr>
          <a:xfrm>
            <a:off x="929475" y="2571750"/>
            <a:ext cx="6269400" cy="547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lang="en-GB"/>
              <a:t>pstmt.setString(1, request.getParameter("acct"));</a:t>
            </a:r>
            <a:endParaRPr/>
          </a:p>
          <a:p>
            <a:pPr indent="0" lvl="0" marL="457200" rtl="0" algn="l">
              <a:spcBef>
                <a:spcPts val="0"/>
              </a:spcBef>
              <a:spcAft>
                <a:spcPts val="0"/>
              </a:spcAft>
              <a:buNone/>
            </a:pPr>
            <a:r>
              <a:rPr lang="en-GB"/>
              <a:t>        ResultSet results = pstmt.executeQuery();</a:t>
            </a:r>
            <a:endParaRPr/>
          </a:p>
          <a:p>
            <a:pPr indent="0" lvl="0" marL="0" rtl="0" algn="l">
              <a:spcBef>
                <a:spcPts val="0"/>
              </a:spcBef>
              <a:spcAft>
                <a:spcPts val="0"/>
              </a:spcAft>
              <a:buNone/>
            </a:pPr>
            <a:r>
              <a:rPr lang="en-GB"/>
              <a:t>     </a:t>
            </a:r>
            <a:endParaRPr/>
          </a:p>
        </p:txBody>
      </p:sp>
      <p:sp>
        <p:nvSpPr>
          <p:cNvPr id="510" name="Google Shape;510;p62"/>
          <p:cNvSpPr/>
          <p:nvPr/>
        </p:nvSpPr>
        <p:spPr>
          <a:xfrm>
            <a:off x="970725" y="4116475"/>
            <a:ext cx="6186900" cy="650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http://example.com/app/accountInfo?acct=notmyacct</a:t>
            </a:r>
            <a:endParaRPr/>
          </a:p>
        </p:txBody>
      </p:sp>
      <p:sp>
        <p:nvSpPr>
          <p:cNvPr id="511" name="Google Shape;511;p62"/>
          <p:cNvSpPr txBox="1"/>
          <p:nvPr/>
        </p:nvSpPr>
        <p:spPr>
          <a:xfrm>
            <a:off x="743650" y="1644713"/>
            <a:ext cx="5009100" cy="3924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1100"/>
              </a:spcBef>
              <a:spcAft>
                <a:spcPts val="0"/>
              </a:spcAft>
              <a:buNone/>
            </a:pPr>
            <a:r>
              <a:rPr lang="en-GB" sz="1300" u="sng">
                <a:solidFill>
                  <a:srgbClr val="FF0000"/>
                </a:solidFill>
                <a:highlight>
                  <a:srgbClr val="FFFFFF"/>
                </a:highlight>
              </a:rPr>
              <a:t>The application uses unverified data</a:t>
            </a:r>
            <a:endParaRPr sz="1300" u="sng">
              <a:solidFill>
                <a:srgbClr val="FF0000"/>
              </a:solidFill>
              <a:highlight>
                <a:srgbClr val="FFFFFF"/>
              </a:highlight>
            </a:endParaRPr>
          </a:p>
          <a:p>
            <a:pPr indent="0" lvl="0" marL="0" rtl="0" algn="l">
              <a:spcBef>
                <a:spcPts val="1500"/>
              </a:spcBef>
              <a:spcAft>
                <a:spcPts val="0"/>
              </a:spcAft>
              <a:buNone/>
            </a:pPr>
            <a:r>
              <a:t/>
            </a:r>
            <a:endParaRPr>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Google Shape;516;p63"/>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17" name="Google Shape;517;p63"/>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BROKEN ACCESS CONTROL EXAMPLES</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18" name="Google Shape;518;p63"/>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u="sng">
                <a:solidFill>
                  <a:srgbClr val="FF0000"/>
                </a:solidFill>
                <a:highlight>
                  <a:srgbClr val="FFFFFF"/>
                </a:highlight>
              </a:rPr>
              <a:t>An attacker simply force </a:t>
            </a:r>
            <a:r>
              <a:rPr lang="en-GB" sz="1300" u="sng">
                <a:solidFill>
                  <a:srgbClr val="FF0000"/>
                </a:solidFill>
                <a:highlight>
                  <a:srgbClr val="FFFFFF"/>
                </a:highlight>
              </a:rPr>
              <a:t>browser</a:t>
            </a:r>
            <a:r>
              <a:rPr lang="en-GB" sz="1300" u="sng">
                <a:solidFill>
                  <a:srgbClr val="FF0000"/>
                </a:solidFill>
                <a:highlight>
                  <a:srgbClr val="FFFFFF"/>
                </a:highlight>
              </a:rPr>
              <a:t> to target URLs</a:t>
            </a:r>
            <a:endParaRPr sz="1300" u="sng">
              <a:solidFill>
                <a:srgbClr val="FF0000"/>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rPr lang="en-GB" sz="1300">
                <a:solidFill>
                  <a:srgbClr val="333333"/>
                </a:solidFill>
                <a:highlight>
                  <a:srgbClr val="FFFFFF"/>
                </a:highlight>
              </a:rPr>
              <a:t>Admin rights are required for access to the admin page.</a:t>
            </a:r>
            <a:endParaRPr sz="1300">
              <a:solidFill>
                <a:srgbClr val="333333"/>
              </a:solidFill>
              <a:highlight>
                <a:srgbClr val="FFFFFF"/>
              </a:highlight>
            </a:endParaRPr>
          </a:p>
          <a:p>
            <a:pPr indent="0" lvl="0" marL="88900" marR="88900" rtl="0" algn="l">
              <a:lnSpc>
                <a:spcPct val="142857"/>
              </a:lnSpc>
              <a:spcBef>
                <a:spcPts val="0"/>
              </a:spcBef>
              <a:spcAft>
                <a:spcPts val="0"/>
              </a:spcAft>
              <a:buNone/>
            </a:pPr>
            <a:r>
              <a:rPr lang="en-GB" sz="1000">
                <a:solidFill>
                  <a:srgbClr val="333333"/>
                </a:solidFill>
                <a:highlight>
                  <a:srgbClr val="F5F5F5"/>
                </a:highlight>
                <a:latin typeface="Courier New"/>
                <a:ea typeface="Courier New"/>
                <a:cs typeface="Courier New"/>
                <a:sym typeface="Courier New"/>
              </a:rPr>
              <a:t>     </a:t>
            </a:r>
            <a:endParaRPr sz="1000">
              <a:solidFill>
                <a:srgbClr val="333333"/>
              </a:solidFill>
              <a:highlight>
                <a:srgbClr val="F5F5F5"/>
              </a:highlight>
              <a:latin typeface="Courier New"/>
              <a:ea typeface="Courier New"/>
              <a:cs typeface="Courier New"/>
              <a:sym typeface="Courier New"/>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rPr lang="en-GB" sz="1300">
                <a:solidFill>
                  <a:srgbClr val="333333"/>
                </a:solidFill>
                <a:highlight>
                  <a:srgbClr val="FFFFFF"/>
                </a:highlight>
              </a:rPr>
              <a:t>If an unauthenticated user can access either page, it’s a flaw. If a non-admin can access the admin page, this is a flaw.</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
        <p:nvSpPr>
          <p:cNvPr id="519" name="Google Shape;519;p63"/>
          <p:cNvSpPr/>
          <p:nvPr/>
        </p:nvSpPr>
        <p:spPr>
          <a:xfrm>
            <a:off x="888225" y="2737000"/>
            <a:ext cx="6269400" cy="547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lang="en-GB"/>
              <a:t>http://example.com/app/getappInfo</a:t>
            </a:r>
            <a:endParaRPr/>
          </a:p>
          <a:p>
            <a:pPr indent="0" lvl="0" marL="457200" rtl="0" algn="l">
              <a:spcBef>
                <a:spcPts val="0"/>
              </a:spcBef>
              <a:spcAft>
                <a:spcPts val="0"/>
              </a:spcAft>
              <a:buNone/>
            </a:pPr>
            <a:r>
              <a:rPr lang="en-GB"/>
              <a:t> http://example.com/app/admin_getappInfo</a:t>
            </a:r>
            <a:endParaRPr/>
          </a:p>
          <a:p>
            <a:pPr indent="0" lvl="0" marL="0" rtl="0" algn="l">
              <a:spcBef>
                <a:spcPts val="0"/>
              </a:spcBef>
              <a:spcAft>
                <a:spcPts val="0"/>
              </a:spcAft>
              <a:buNone/>
            </a:pPr>
            <a:r>
              <a:rPr lang="en-GB"/>
              <a:t>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3" name="Shape 523"/>
        <p:cNvGrpSpPr/>
        <p:nvPr/>
      </p:nvGrpSpPr>
      <p:grpSpPr>
        <a:xfrm>
          <a:off x="0" y="0"/>
          <a:ext cx="0" cy="0"/>
          <a:chOff x="0" y="0"/>
          <a:chExt cx="0" cy="0"/>
        </a:xfrm>
      </p:grpSpPr>
      <p:sp>
        <p:nvSpPr>
          <p:cNvPr id="524" name="Google Shape;524;p64"/>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25" name="Google Shape;525;p64"/>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b="1" lang="en-GB" sz="1700" u="sng">
                <a:latin typeface="Roboto"/>
                <a:ea typeface="Roboto"/>
                <a:cs typeface="Roboto"/>
                <a:sym typeface="Roboto"/>
              </a:rPr>
              <a:t>Protect Yourself</a:t>
            </a:r>
            <a:endParaRPr b="1" sz="1700" u="sng">
              <a:latin typeface="Roboto"/>
              <a:ea typeface="Roboto"/>
              <a:cs typeface="Roboto"/>
              <a:sym typeface="Roboto"/>
            </a:endParaRPr>
          </a:p>
          <a:p>
            <a:pPr indent="0" lvl="0" marL="0" rtl="0" algn="l">
              <a:lnSpc>
                <a:spcPct val="110000"/>
              </a:lnSpc>
              <a:spcBef>
                <a:spcPts val="6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26" name="Google Shape;526;p64"/>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Roboto"/>
              <a:buChar char="●"/>
            </a:pPr>
            <a:r>
              <a:rPr b="1" lang="en-GB">
                <a:latin typeface="Roboto"/>
                <a:ea typeface="Roboto"/>
                <a:cs typeface="Roboto"/>
                <a:sym typeface="Roboto"/>
              </a:rPr>
              <a:t>Insecure Id’s</a:t>
            </a:r>
            <a:r>
              <a:rPr lang="en-GB">
                <a:latin typeface="Roboto"/>
                <a:ea typeface="Roboto"/>
                <a:cs typeface="Roboto"/>
                <a:sym typeface="Roboto"/>
              </a:rPr>
              <a:t> –</a:t>
            </a:r>
            <a:r>
              <a:rPr lang="en-GB">
                <a:solidFill>
                  <a:srgbClr val="666666"/>
                </a:solidFill>
                <a:latin typeface="Roboto"/>
                <a:ea typeface="Roboto"/>
                <a:cs typeface="Roboto"/>
                <a:sym typeface="Roboto"/>
              </a:rPr>
              <a:t> Most web sites use some form of id, key, or index as a way to reference users, roles, content, objects, or functions. If an attacker can guess these id’s, and the supplied values are not validated to ensure the are authorized for the current user, the attacker can exercise the access control scheme freely to see what they can access. Web applications should not rely on the secrecy of any id’s for protection.</a:t>
            </a:r>
            <a:endParaRPr>
              <a:solidFill>
                <a:srgbClr val="666666"/>
              </a:solidFill>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b="1" lang="en-GB" sz="1350">
                <a:latin typeface="Roboto"/>
                <a:ea typeface="Roboto"/>
                <a:cs typeface="Roboto"/>
                <a:sym typeface="Roboto"/>
              </a:rPr>
              <a:t>Forced Browsing Past Access Control Checks</a:t>
            </a:r>
            <a:r>
              <a:rPr lang="en-GB" sz="1350">
                <a:latin typeface="Roboto"/>
                <a:ea typeface="Roboto"/>
                <a:cs typeface="Roboto"/>
                <a:sym typeface="Roboto"/>
              </a:rPr>
              <a:t> – </a:t>
            </a:r>
            <a:r>
              <a:rPr lang="en-GB" sz="1350">
                <a:solidFill>
                  <a:srgbClr val="666666"/>
                </a:solidFill>
                <a:latin typeface="Roboto"/>
                <a:ea typeface="Roboto"/>
                <a:cs typeface="Roboto"/>
                <a:sym typeface="Roboto"/>
              </a:rPr>
              <a:t>many sites require users to pass certain checks before being granted access to certain URLs that are typically ‘deeper’ down in the site. These checks must not be bypassable by a user that simply skips over the page with the security check.</a:t>
            </a:r>
            <a:endParaRPr sz="1350">
              <a:solidFill>
                <a:srgbClr val="666666"/>
              </a:solidFill>
              <a:latin typeface="Roboto"/>
              <a:ea typeface="Roboto"/>
              <a:cs typeface="Roboto"/>
              <a:sym typeface="Roboto"/>
            </a:endParaRPr>
          </a:p>
          <a:p>
            <a:pPr indent="0" lvl="0" marL="457200" rtl="0" algn="l">
              <a:lnSpc>
                <a:spcPct val="115000"/>
              </a:lnSpc>
              <a:spcBef>
                <a:spcPts val="0"/>
              </a:spcBef>
              <a:spcAft>
                <a:spcPts val="0"/>
              </a:spcAft>
              <a:buNone/>
            </a:pPr>
            <a:r>
              <a:t/>
            </a:r>
            <a:endParaRPr sz="1350">
              <a:solidFill>
                <a:srgbClr val="666666"/>
              </a:solidFill>
              <a:latin typeface="Roboto"/>
              <a:ea typeface="Roboto"/>
              <a:cs typeface="Roboto"/>
              <a:sym typeface="Roboto"/>
            </a:endParaRPr>
          </a:p>
          <a:p>
            <a:pPr indent="0" lvl="0" marL="88900" marR="88900" rtl="0" algn="l">
              <a:lnSpc>
                <a:spcPct val="142857"/>
              </a:lnSpc>
              <a:spcBef>
                <a:spcPts val="0"/>
              </a:spcBef>
              <a:spcAft>
                <a:spcPts val="0"/>
              </a:spcAft>
              <a:buNone/>
            </a:pPr>
            <a:r>
              <a:rPr lang="en-GB" sz="1000">
                <a:solidFill>
                  <a:srgbClr val="333333"/>
                </a:solidFill>
                <a:highlight>
                  <a:srgbClr val="F5F5F5"/>
                </a:highlight>
                <a:latin typeface="Courier New"/>
                <a:ea typeface="Courier New"/>
                <a:cs typeface="Courier New"/>
                <a:sym typeface="Courier New"/>
              </a:rPr>
              <a:t>     </a:t>
            </a:r>
            <a:endParaRPr sz="1000">
              <a:solidFill>
                <a:srgbClr val="333333"/>
              </a:solidFill>
              <a:highlight>
                <a:srgbClr val="F5F5F5"/>
              </a:highlight>
              <a:latin typeface="Courier New"/>
              <a:ea typeface="Courier New"/>
              <a:cs typeface="Courier New"/>
              <a:sym typeface="Courier New"/>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0" name="Shape 530"/>
        <p:cNvGrpSpPr/>
        <p:nvPr/>
      </p:nvGrpSpPr>
      <p:grpSpPr>
        <a:xfrm>
          <a:off x="0" y="0"/>
          <a:ext cx="0" cy="0"/>
          <a:chOff x="0" y="0"/>
          <a:chExt cx="0" cy="0"/>
        </a:xfrm>
      </p:grpSpPr>
      <p:sp>
        <p:nvSpPr>
          <p:cNvPr id="531" name="Google Shape;531;p65"/>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32" name="Google Shape;532;p65"/>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b="1" lang="en-GB" sz="1700" u="sng">
                <a:latin typeface="Roboto"/>
                <a:ea typeface="Roboto"/>
                <a:cs typeface="Roboto"/>
                <a:sym typeface="Roboto"/>
              </a:rPr>
              <a:t>Protect Yourself</a:t>
            </a:r>
            <a:endParaRPr b="1" sz="1700" u="sng">
              <a:latin typeface="Roboto"/>
              <a:ea typeface="Roboto"/>
              <a:cs typeface="Roboto"/>
              <a:sym typeface="Roboto"/>
            </a:endParaRPr>
          </a:p>
          <a:p>
            <a:pPr indent="0" lvl="0" marL="0" rtl="0" algn="l">
              <a:lnSpc>
                <a:spcPct val="110000"/>
              </a:lnSpc>
              <a:spcBef>
                <a:spcPts val="6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33" name="Google Shape;533;p65"/>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4325" lvl="1" marL="914400" rtl="0" algn="l">
              <a:lnSpc>
                <a:spcPct val="115000"/>
              </a:lnSpc>
              <a:spcBef>
                <a:spcPts val="0"/>
              </a:spcBef>
              <a:spcAft>
                <a:spcPts val="0"/>
              </a:spcAft>
              <a:buSzPts val="1350"/>
              <a:buFont typeface="Roboto"/>
              <a:buChar char="○"/>
            </a:pPr>
            <a:r>
              <a:t/>
            </a:r>
            <a:endParaRPr sz="1350">
              <a:latin typeface="Roboto"/>
              <a:ea typeface="Roboto"/>
              <a:cs typeface="Roboto"/>
              <a:sym typeface="Roboto"/>
            </a:endParaRPr>
          </a:p>
          <a:p>
            <a:pPr indent="-317500" lvl="0" marL="457200" marR="88900" rtl="0" algn="l">
              <a:lnSpc>
                <a:spcPct val="142857"/>
              </a:lnSpc>
              <a:spcBef>
                <a:spcPts val="0"/>
              </a:spcBef>
              <a:spcAft>
                <a:spcPts val="0"/>
              </a:spcAft>
              <a:buSzPts val="1400"/>
              <a:buChar char="●"/>
            </a:pPr>
            <a:r>
              <a:rPr lang="en-GB" sz="1000">
                <a:solidFill>
                  <a:srgbClr val="333333"/>
                </a:solidFill>
                <a:highlight>
                  <a:srgbClr val="F5F5F5"/>
                </a:highlight>
                <a:latin typeface="Courier New"/>
                <a:ea typeface="Courier New"/>
                <a:cs typeface="Courier New"/>
                <a:sym typeface="Courier New"/>
              </a:rPr>
              <a:t> </a:t>
            </a:r>
            <a:r>
              <a:rPr b="1" lang="en-GB" sz="1350">
                <a:latin typeface="Roboto"/>
                <a:ea typeface="Roboto"/>
                <a:cs typeface="Roboto"/>
                <a:sym typeface="Roboto"/>
              </a:rPr>
              <a:t>Path Traversal</a:t>
            </a:r>
            <a:r>
              <a:rPr lang="en-GB" sz="1350">
                <a:latin typeface="Roboto"/>
                <a:ea typeface="Roboto"/>
                <a:cs typeface="Roboto"/>
                <a:sym typeface="Roboto"/>
              </a:rPr>
              <a:t> – </a:t>
            </a:r>
            <a:r>
              <a:rPr lang="en-GB" sz="1350">
                <a:solidFill>
                  <a:srgbClr val="666666"/>
                </a:solidFill>
                <a:latin typeface="Roboto"/>
                <a:ea typeface="Roboto"/>
                <a:cs typeface="Roboto"/>
                <a:sym typeface="Roboto"/>
              </a:rPr>
              <a:t>This attack involves providing relative path information (e.g., “../../target_dir/target_file”) as part of a request for information. Such attacks try to access files that are normally not directly accessible by anyone, or would otherwise be denied if requested directly. Such attacks can be submitted in URLs as well as any other input that ultimately accesses a file (i.e., system calls and shell commands).</a:t>
            </a:r>
            <a:endParaRPr sz="1350">
              <a:solidFill>
                <a:srgbClr val="666666"/>
              </a:solidFill>
              <a:latin typeface="Roboto"/>
              <a:ea typeface="Roboto"/>
              <a:cs typeface="Roboto"/>
              <a:sym typeface="Roboto"/>
            </a:endParaRPr>
          </a:p>
          <a:p>
            <a:pPr indent="-314325" lvl="0" marL="457200" rtl="0" algn="l">
              <a:lnSpc>
                <a:spcPct val="115000"/>
              </a:lnSpc>
              <a:spcBef>
                <a:spcPts val="0"/>
              </a:spcBef>
              <a:spcAft>
                <a:spcPts val="0"/>
              </a:spcAft>
              <a:buSzPts val="1350"/>
              <a:buFont typeface="Roboto"/>
              <a:buChar char="●"/>
            </a:pPr>
            <a:r>
              <a:rPr b="1" lang="en-GB" sz="1350">
                <a:latin typeface="Roboto"/>
                <a:ea typeface="Roboto"/>
                <a:cs typeface="Roboto"/>
                <a:sym typeface="Roboto"/>
              </a:rPr>
              <a:t>Client Side Caching</a:t>
            </a:r>
            <a:r>
              <a:rPr lang="en-GB" sz="1350">
                <a:latin typeface="Roboto"/>
                <a:ea typeface="Roboto"/>
                <a:cs typeface="Roboto"/>
                <a:sym typeface="Roboto"/>
              </a:rPr>
              <a:t> – </a:t>
            </a:r>
            <a:r>
              <a:rPr lang="en-GB" sz="1350">
                <a:solidFill>
                  <a:srgbClr val="666666"/>
                </a:solidFill>
                <a:latin typeface="Roboto"/>
                <a:ea typeface="Roboto"/>
                <a:cs typeface="Roboto"/>
                <a:sym typeface="Roboto"/>
              </a:rPr>
              <a:t>Many users access web applications from shared computers located in libraries, schools, airports, and other public access points. Browsers frequently cache web pages that can be accessed by attackers to gain access to otherwise inaccessible parts of sites. Developers should use multiple mechanisms, including HTTP headers and meta tags, to be sure that pages containing sensitive information are not cached by user’s browsers.</a:t>
            </a:r>
            <a:endParaRPr sz="1350">
              <a:solidFill>
                <a:srgbClr val="666666"/>
              </a:solidFill>
              <a:latin typeface="Roboto"/>
              <a:ea typeface="Roboto"/>
              <a:cs typeface="Roboto"/>
              <a:sym typeface="Roboto"/>
            </a:endParaRPr>
          </a:p>
          <a:p>
            <a:pPr indent="0" lvl="0" marL="457200" rtl="0" algn="l">
              <a:lnSpc>
                <a:spcPct val="115000"/>
              </a:lnSpc>
              <a:spcBef>
                <a:spcPts val="1400"/>
              </a:spcBef>
              <a:spcAft>
                <a:spcPts val="0"/>
              </a:spcAft>
              <a:buNone/>
            </a:pPr>
            <a:r>
              <a:t/>
            </a:r>
            <a:endParaRPr sz="1350">
              <a:latin typeface="Roboto"/>
              <a:ea typeface="Roboto"/>
              <a:cs typeface="Roboto"/>
              <a:sym typeface="Roboto"/>
            </a:endParaRPr>
          </a:p>
          <a:p>
            <a:pPr indent="0" lvl="0" marL="88900" marR="88900" rtl="0" algn="l">
              <a:lnSpc>
                <a:spcPct val="142857"/>
              </a:lnSpc>
              <a:spcBef>
                <a:spcPts val="1400"/>
              </a:spcBef>
              <a:spcAft>
                <a:spcPts val="0"/>
              </a:spcAft>
              <a:buNone/>
            </a:pPr>
            <a:r>
              <a:t/>
            </a:r>
            <a:endParaRPr sz="1350">
              <a:latin typeface="Roboto"/>
              <a:ea typeface="Roboto"/>
              <a:cs typeface="Roboto"/>
              <a:sym typeface="Roboto"/>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7" name="Shape 537"/>
        <p:cNvGrpSpPr/>
        <p:nvPr/>
      </p:nvGrpSpPr>
      <p:grpSpPr>
        <a:xfrm>
          <a:off x="0" y="0"/>
          <a:ext cx="0" cy="0"/>
          <a:chOff x="0" y="0"/>
          <a:chExt cx="0" cy="0"/>
        </a:xfrm>
      </p:grpSpPr>
      <p:sp>
        <p:nvSpPr>
          <p:cNvPr id="538" name="Google Shape;538;p66"/>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Broken access controls.</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39" name="Google Shape;539;p66"/>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
              </a:spcBef>
              <a:spcAft>
                <a:spcPts val="0"/>
              </a:spcAft>
              <a:buNone/>
            </a:pPr>
            <a:r>
              <a:rPr b="1" lang="en-GB" sz="1700" u="sng">
                <a:latin typeface="Roboto"/>
                <a:ea typeface="Roboto"/>
                <a:cs typeface="Roboto"/>
                <a:sym typeface="Roboto"/>
              </a:rPr>
              <a:t>Protect Yourself</a:t>
            </a:r>
            <a:endParaRPr b="1" sz="1700" u="sng">
              <a:latin typeface="Roboto"/>
              <a:ea typeface="Roboto"/>
              <a:cs typeface="Roboto"/>
              <a:sym typeface="Roboto"/>
            </a:endParaRPr>
          </a:p>
          <a:p>
            <a:pPr indent="0" lvl="0" marL="0" rtl="0" algn="l">
              <a:lnSpc>
                <a:spcPct val="110000"/>
              </a:lnSpc>
              <a:spcBef>
                <a:spcPts val="6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40" name="Google Shape;540;p66"/>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4325" lvl="1" marL="914400" rtl="0" algn="l">
              <a:lnSpc>
                <a:spcPct val="115000"/>
              </a:lnSpc>
              <a:spcBef>
                <a:spcPts val="0"/>
              </a:spcBef>
              <a:spcAft>
                <a:spcPts val="0"/>
              </a:spcAft>
              <a:buSzPts val="1350"/>
              <a:buFont typeface="Roboto"/>
              <a:buChar char="○"/>
            </a:pPr>
            <a:r>
              <a:t/>
            </a:r>
            <a:endParaRPr sz="1350">
              <a:latin typeface="Roboto"/>
              <a:ea typeface="Roboto"/>
              <a:cs typeface="Roboto"/>
              <a:sym typeface="Roboto"/>
            </a:endParaRPr>
          </a:p>
          <a:p>
            <a:pPr indent="0" lvl="0" marL="457200" rtl="0" algn="l">
              <a:lnSpc>
                <a:spcPct val="115000"/>
              </a:lnSpc>
              <a:spcBef>
                <a:spcPts val="1400"/>
              </a:spcBef>
              <a:spcAft>
                <a:spcPts val="0"/>
              </a:spcAft>
              <a:buNone/>
            </a:pPr>
            <a:r>
              <a:rPr b="1" lang="en-GB" sz="1350">
                <a:latin typeface="Roboto"/>
                <a:ea typeface="Roboto"/>
                <a:cs typeface="Roboto"/>
                <a:sym typeface="Roboto"/>
              </a:rPr>
              <a:t>File Permissions</a:t>
            </a:r>
            <a:r>
              <a:rPr lang="en-GB" sz="1350">
                <a:latin typeface="Roboto"/>
                <a:ea typeface="Roboto"/>
                <a:cs typeface="Roboto"/>
                <a:sym typeface="Roboto"/>
              </a:rPr>
              <a:t> – </a:t>
            </a:r>
            <a:r>
              <a:rPr lang="en-GB" sz="1350">
                <a:solidFill>
                  <a:srgbClr val="666666"/>
                </a:solidFill>
                <a:latin typeface="Roboto"/>
                <a:ea typeface="Roboto"/>
                <a:cs typeface="Roboto"/>
                <a:sym typeface="Roboto"/>
              </a:rPr>
              <a:t>Many web and application servers rely on access control lists provided by the file system of the underlying platform. Even if almost all data is stored on backend servers, there are always files stored locally on the web and application server that should not be publicly accessible, particularly configuration files, default files, and scripts that are installed on most web and application servers. Only files that are specifically intended to be presented to web users should be marked as readable using the OS’s permissions mechanism, most directories should not be readable, and very few files, if any, should be marked executable.</a:t>
            </a:r>
            <a:endParaRPr sz="1350">
              <a:solidFill>
                <a:srgbClr val="666666"/>
              </a:solidFill>
              <a:latin typeface="Roboto"/>
              <a:ea typeface="Roboto"/>
              <a:cs typeface="Roboto"/>
              <a:sym typeface="Roboto"/>
            </a:endParaRPr>
          </a:p>
          <a:p>
            <a:pPr indent="0" lvl="0" marL="88900" marR="88900" rtl="0" algn="l">
              <a:lnSpc>
                <a:spcPct val="142857"/>
              </a:lnSpc>
              <a:spcBef>
                <a:spcPts val="1400"/>
              </a:spcBef>
              <a:spcAft>
                <a:spcPts val="0"/>
              </a:spcAft>
              <a:buNone/>
            </a:pPr>
            <a:r>
              <a:t/>
            </a:r>
            <a:endParaRPr sz="1350">
              <a:latin typeface="Roboto"/>
              <a:ea typeface="Roboto"/>
              <a:cs typeface="Roboto"/>
              <a:sym typeface="Roboto"/>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2"/>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Application Core Defense Mechanisms</a:t>
            </a:r>
            <a:endParaRPr/>
          </a:p>
        </p:txBody>
      </p:sp>
      <p:sp>
        <p:nvSpPr>
          <p:cNvPr id="199" name="Google Shape;199;p22"/>
          <p:cNvSpPr txBox="1"/>
          <p:nvPr>
            <p:ph idx="1" type="body"/>
          </p:nvPr>
        </p:nvSpPr>
        <p:spPr>
          <a:xfrm>
            <a:off x="467900" y="1937050"/>
            <a:ext cx="7893900" cy="3145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AutoNum type="arabicPeriod"/>
            </a:pPr>
            <a:r>
              <a:rPr lang="en-GB" sz="1400"/>
              <a:t>A central security requirement that virtually any application needs to meet is controlling users’ access to its data and functionality.</a:t>
            </a:r>
            <a:endParaRPr sz="1400"/>
          </a:p>
          <a:p>
            <a:pPr indent="-317500" lvl="0" marL="457200" rtl="0" algn="l">
              <a:lnSpc>
                <a:spcPct val="115000"/>
              </a:lnSpc>
              <a:spcBef>
                <a:spcPts val="0"/>
              </a:spcBef>
              <a:spcAft>
                <a:spcPts val="0"/>
              </a:spcAft>
              <a:buSzPts val="1400"/>
              <a:buAutoNum type="arabicPeriod"/>
            </a:pPr>
            <a:r>
              <a:rPr lang="en-GB" sz="1400"/>
              <a:t>A web application has several different categories of user, such as anonymous users, ordinary authenticated users, and administrative users.</a:t>
            </a:r>
            <a:endParaRPr sz="1400"/>
          </a:p>
          <a:p>
            <a:pPr indent="-317500" lvl="0" marL="457200" rtl="0" algn="l">
              <a:lnSpc>
                <a:spcPct val="115000"/>
              </a:lnSpc>
              <a:spcBef>
                <a:spcPts val="0"/>
              </a:spcBef>
              <a:spcAft>
                <a:spcPts val="0"/>
              </a:spcAft>
              <a:buSzPts val="1400"/>
              <a:buAutoNum type="arabicPeriod"/>
            </a:pPr>
            <a:r>
              <a:rPr lang="en-GB" sz="1400"/>
              <a:t>web applications handle access using a trio of interrelated security mechanisms:</a:t>
            </a:r>
            <a:endParaRPr sz="1400"/>
          </a:p>
          <a:p>
            <a:pPr indent="-317500" lvl="0" marL="914400" rtl="0" algn="l">
              <a:lnSpc>
                <a:spcPct val="115000"/>
              </a:lnSpc>
              <a:spcBef>
                <a:spcPts val="0"/>
              </a:spcBef>
              <a:spcAft>
                <a:spcPts val="0"/>
              </a:spcAft>
              <a:buSzPts val="1400"/>
              <a:buAutoNum type="arabicPeriod"/>
            </a:pPr>
            <a:r>
              <a:rPr lang="en-GB" sz="1400"/>
              <a:t> Authentication </a:t>
            </a:r>
            <a:endParaRPr sz="1400"/>
          </a:p>
          <a:p>
            <a:pPr indent="-317500" lvl="0" marL="914400" rtl="0" algn="l">
              <a:lnSpc>
                <a:spcPct val="115000"/>
              </a:lnSpc>
              <a:spcBef>
                <a:spcPts val="0"/>
              </a:spcBef>
              <a:spcAft>
                <a:spcPts val="0"/>
              </a:spcAft>
              <a:buSzPts val="1400"/>
              <a:buAutoNum type="arabicPeriod"/>
            </a:pPr>
            <a:r>
              <a:rPr lang="en-GB" sz="1400"/>
              <a:t>Session management  </a:t>
            </a:r>
            <a:endParaRPr sz="1400"/>
          </a:p>
          <a:p>
            <a:pPr indent="-317500" lvl="0" marL="914400" rtl="0" algn="l">
              <a:lnSpc>
                <a:spcPct val="115000"/>
              </a:lnSpc>
              <a:spcBef>
                <a:spcPts val="0"/>
              </a:spcBef>
              <a:spcAft>
                <a:spcPts val="0"/>
              </a:spcAft>
              <a:buSzPts val="1400"/>
              <a:buAutoNum type="arabicPeriod"/>
            </a:pPr>
            <a:r>
              <a:rPr lang="en-GB" sz="1400"/>
              <a:t>Access control</a:t>
            </a:r>
            <a:endParaRPr sz="1400"/>
          </a:p>
        </p:txBody>
      </p:sp>
      <p:sp>
        <p:nvSpPr>
          <p:cNvPr id="200" name="Google Shape;200;p22"/>
          <p:cNvSpPr txBox="1"/>
          <p:nvPr/>
        </p:nvSpPr>
        <p:spPr>
          <a:xfrm>
            <a:off x="488950" y="1391650"/>
            <a:ext cx="61215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Handling User Access</a:t>
            </a:r>
            <a:endParaRPr sz="1800">
              <a:latin typeface="Lato"/>
              <a:ea typeface="Lato"/>
              <a:cs typeface="Lato"/>
              <a:sym typeface="Lato"/>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4" name="Shape 544"/>
        <p:cNvGrpSpPr/>
        <p:nvPr/>
      </p:nvGrpSpPr>
      <p:grpSpPr>
        <a:xfrm>
          <a:off x="0" y="0"/>
          <a:ext cx="0" cy="0"/>
          <a:chOff x="0" y="0"/>
          <a:chExt cx="0" cy="0"/>
        </a:xfrm>
      </p:grpSpPr>
      <p:sp>
        <p:nvSpPr>
          <p:cNvPr id="545" name="Google Shape;545;p67"/>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46" name="Google Shape;546;p67"/>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47" name="Google Shape;547;p67"/>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350">
              <a:latin typeface="Roboto"/>
              <a:ea typeface="Roboto"/>
              <a:cs typeface="Roboto"/>
              <a:sym typeface="Roboto"/>
            </a:endParaRPr>
          </a:p>
          <a:p>
            <a:pPr indent="0" lvl="0" marL="88900" marR="88900" rtl="0" algn="l">
              <a:lnSpc>
                <a:spcPct val="142857"/>
              </a:lnSpc>
              <a:spcBef>
                <a:spcPts val="0"/>
              </a:spcBef>
              <a:spcAft>
                <a:spcPts val="0"/>
              </a:spcAft>
              <a:buNone/>
            </a:pPr>
            <a:r>
              <a:t/>
            </a:r>
            <a:endParaRPr sz="1350">
              <a:latin typeface="Roboto"/>
              <a:ea typeface="Roboto"/>
              <a:cs typeface="Roboto"/>
              <a:sym typeface="Roboto"/>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pic>
        <p:nvPicPr>
          <p:cNvPr id="548" name="Google Shape;548;p67"/>
          <p:cNvPicPr preferRelativeResize="0"/>
          <p:nvPr/>
        </p:nvPicPr>
        <p:blipFill>
          <a:blip r:embed="rId3">
            <a:alphaModFix/>
          </a:blip>
          <a:stretch>
            <a:fillRect/>
          </a:stretch>
        </p:blipFill>
        <p:spPr>
          <a:xfrm>
            <a:off x="1270576" y="1471575"/>
            <a:ext cx="7529125" cy="33968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2" name="Shape 552"/>
        <p:cNvGrpSpPr/>
        <p:nvPr/>
      </p:nvGrpSpPr>
      <p:grpSpPr>
        <a:xfrm>
          <a:off x="0" y="0"/>
          <a:ext cx="0" cy="0"/>
          <a:chOff x="0" y="0"/>
          <a:chExt cx="0" cy="0"/>
        </a:xfrm>
      </p:grpSpPr>
      <p:sp>
        <p:nvSpPr>
          <p:cNvPr id="553" name="Google Shape;553;p68"/>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54" name="Google Shape;554;p68"/>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55" name="Google Shape;555;p68"/>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0"/>
              </a:spcBef>
              <a:spcAft>
                <a:spcPts val="0"/>
              </a:spcAft>
              <a:buClr>
                <a:srgbClr val="666666"/>
              </a:buClr>
              <a:buSzPts val="1350"/>
              <a:buChar char="●"/>
            </a:pPr>
            <a:r>
              <a:rPr lang="en-GB" sz="1350">
                <a:solidFill>
                  <a:srgbClr val="666666"/>
                </a:solidFill>
                <a:highlight>
                  <a:srgbClr val="FFFFFF"/>
                </a:highlight>
              </a:rPr>
              <a:t>Cross-site Scripting (XSS) is a client-side code </a:t>
            </a:r>
            <a:r>
              <a:rPr lang="en-GB" sz="1350">
                <a:solidFill>
                  <a:srgbClr val="666666"/>
                </a:solidFill>
                <a:highlight>
                  <a:srgbClr val="FFFFFF"/>
                </a:highlight>
                <a:uFill>
                  <a:noFill/>
                </a:uFill>
                <a:hlinkClick r:id="rId3"/>
              </a:rPr>
              <a:t>injection attack</a:t>
            </a:r>
            <a:r>
              <a:rPr lang="en-GB" sz="1350">
                <a:solidFill>
                  <a:srgbClr val="666666"/>
                </a:solidFill>
                <a:highlight>
                  <a:srgbClr val="FFFFFF"/>
                </a:highlight>
              </a:rPr>
              <a:t>. The attacker aims to execute malicious scripts in a web browser of the victim by including malicious code in a legitimate web page or web application. The actual attack occurs when the victim visits the web page or web application that executes the malicious code. The web page or web application becomes a vehicle to deliver the malicious script to the user’s browser.</a:t>
            </a:r>
            <a:endParaRPr sz="1350">
              <a:solidFill>
                <a:srgbClr val="666666"/>
              </a:solidFill>
              <a:highlight>
                <a:srgbClr val="FFFFFF"/>
              </a:highlight>
            </a:endParaRPr>
          </a:p>
          <a:p>
            <a:pPr indent="0" lvl="0" marL="457200" rtl="0" algn="l">
              <a:lnSpc>
                <a:spcPct val="115000"/>
              </a:lnSpc>
              <a:spcBef>
                <a:spcPts val="0"/>
              </a:spcBef>
              <a:spcAft>
                <a:spcPts val="0"/>
              </a:spcAft>
              <a:buNone/>
            </a:pPr>
            <a:r>
              <a:t/>
            </a:r>
            <a:endParaRPr sz="1350">
              <a:solidFill>
                <a:srgbClr val="666666"/>
              </a:solidFill>
              <a:highlight>
                <a:srgbClr val="FFFFFF"/>
              </a:highlight>
            </a:endParaRPr>
          </a:p>
          <a:p>
            <a:pPr indent="-311150" lvl="0" marL="457200" rtl="0" algn="l">
              <a:lnSpc>
                <a:spcPct val="115000"/>
              </a:lnSpc>
              <a:spcBef>
                <a:spcPts val="0"/>
              </a:spcBef>
              <a:spcAft>
                <a:spcPts val="0"/>
              </a:spcAft>
              <a:buClr>
                <a:srgbClr val="666666"/>
              </a:buClr>
              <a:buSzPts val="1300"/>
              <a:buChar char="●"/>
            </a:pPr>
            <a:r>
              <a:rPr lang="en-GB" sz="1300">
                <a:solidFill>
                  <a:srgbClr val="666666"/>
                </a:solidFill>
                <a:highlight>
                  <a:srgbClr val="FFFFFF"/>
                </a:highlight>
              </a:rPr>
              <a:t>An attacker can use XSS to send a malicious script to an unsuspecting user. The end user’s browser has no way to know that the script should not be trusted, and will execute the script. Because it thinks the script came from a trusted source, the malicious script can access any </a:t>
            </a:r>
            <a:r>
              <a:rPr b="1" lang="en-GB" sz="1300">
                <a:solidFill>
                  <a:srgbClr val="666666"/>
                </a:solidFill>
                <a:highlight>
                  <a:srgbClr val="FFFFFF"/>
                </a:highlight>
              </a:rPr>
              <a:t>cookies, session tokens</a:t>
            </a:r>
            <a:r>
              <a:rPr lang="en-GB" sz="1300">
                <a:solidFill>
                  <a:srgbClr val="666666"/>
                </a:solidFill>
                <a:highlight>
                  <a:srgbClr val="FFFFFF"/>
                </a:highlight>
              </a:rPr>
              <a:t>, or other sensitive information retained by the browser and used with that site. These scripts can even rewrite the </a:t>
            </a:r>
            <a:r>
              <a:rPr b="1" lang="en-GB" sz="1300">
                <a:solidFill>
                  <a:srgbClr val="666666"/>
                </a:solidFill>
                <a:highlight>
                  <a:srgbClr val="FFFFFF"/>
                </a:highlight>
              </a:rPr>
              <a:t>content of the HTML page</a:t>
            </a:r>
            <a:r>
              <a:rPr lang="en-GB" sz="1300">
                <a:solidFill>
                  <a:srgbClr val="666666"/>
                </a:solidFill>
                <a:highlight>
                  <a:srgbClr val="FFFFFF"/>
                </a:highlight>
              </a:rPr>
              <a:t>.</a:t>
            </a:r>
            <a:endParaRPr sz="1350">
              <a:solidFill>
                <a:srgbClr val="666666"/>
              </a:solidFill>
              <a:highlight>
                <a:srgbClr val="FFFFFF"/>
              </a:highlight>
            </a:endParaRPr>
          </a:p>
          <a:p>
            <a:pPr indent="0" lvl="0" marL="88900" marR="88900" rtl="0" algn="l">
              <a:lnSpc>
                <a:spcPct val="142857"/>
              </a:lnSpc>
              <a:spcBef>
                <a:spcPts val="0"/>
              </a:spcBef>
              <a:spcAft>
                <a:spcPts val="0"/>
              </a:spcAft>
              <a:buNone/>
            </a:pPr>
            <a:r>
              <a:t/>
            </a:r>
            <a:endParaRPr sz="1350">
              <a:latin typeface="Roboto"/>
              <a:ea typeface="Roboto"/>
              <a:cs typeface="Roboto"/>
              <a:sym typeface="Roboto"/>
            </a:endParaRPr>
          </a:p>
          <a:p>
            <a:pPr indent="0" lvl="0" marL="0" rtl="0" algn="l">
              <a:lnSpc>
                <a:spcPct val="115000"/>
              </a:lnSpc>
              <a:spcBef>
                <a:spcPts val="80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9" name="Shape 559"/>
        <p:cNvGrpSpPr/>
        <p:nvPr/>
      </p:nvGrpSpPr>
      <p:grpSpPr>
        <a:xfrm>
          <a:off x="0" y="0"/>
          <a:ext cx="0" cy="0"/>
          <a:chOff x="0" y="0"/>
          <a:chExt cx="0" cy="0"/>
        </a:xfrm>
      </p:grpSpPr>
      <p:sp>
        <p:nvSpPr>
          <p:cNvPr id="560" name="Google Shape;560;p69"/>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61" name="Google Shape;561;p69"/>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What are the types of XSS attacks?</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62" name="Google Shape;562;p69"/>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314325" lvl="0" marL="457200" marR="88900" rtl="0" algn="l">
              <a:lnSpc>
                <a:spcPct val="200000"/>
              </a:lnSpc>
              <a:spcBef>
                <a:spcPts val="0"/>
              </a:spcBef>
              <a:spcAft>
                <a:spcPts val="0"/>
              </a:spcAft>
              <a:buClr>
                <a:srgbClr val="666666"/>
              </a:buClr>
              <a:buSzPts val="1350"/>
              <a:buChar char="●"/>
            </a:pPr>
            <a:r>
              <a:rPr b="1" lang="en-GB" sz="1350">
                <a:solidFill>
                  <a:srgbClr val="666666"/>
                </a:solidFill>
                <a:highlight>
                  <a:srgbClr val="FFFFFF"/>
                </a:highlight>
              </a:rPr>
              <a:t>Reflected XSS</a:t>
            </a:r>
            <a:r>
              <a:rPr lang="en-GB" sz="1350">
                <a:solidFill>
                  <a:srgbClr val="666666"/>
                </a:solidFill>
                <a:highlight>
                  <a:srgbClr val="FFFFFF"/>
                </a:highlight>
              </a:rPr>
              <a:t>, where the malicious script comes from the current HTTP request.</a:t>
            </a:r>
            <a:endParaRPr sz="1350">
              <a:solidFill>
                <a:srgbClr val="666666"/>
              </a:solidFill>
              <a:latin typeface="Roboto"/>
              <a:ea typeface="Roboto"/>
              <a:cs typeface="Roboto"/>
              <a:sym typeface="Roboto"/>
            </a:endParaRPr>
          </a:p>
          <a:p>
            <a:pPr indent="-311150" lvl="0" marL="457200" rtl="0" algn="l">
              <a:lnSpc>
                <a:spcPct val="200000"/>
              </a:lnSpc>
              <a:spcBef>
                <a:spcPts val="0"/>
              </a:spcBef>
              <a:spcAft>
                <a:spcPts val="0"/>
              </a:spcAft>
              <a:buClr>
                <a:srgbClr val="666666"/>
              </a:buClr>
              <a:buSzPts val="1300"/>
              <a:buChar char="●"/>
            </a:pPr>
            <a:r>
              <a:rPr b="1" lang="en-GB" sz="1300">
                <a:solidFill>
                  <a:srgbClr val="666666"/>
                </a:solidFill>
                <a:highlight>
                  <a:srgbClr val="FFFFFF"/>
                </a:highlight>
              </a:rPr>
              <a:t>Stored XSS</a:t>
            </a:r>
            <a:r>
              <a:rPr lang="en-GB" sz="1300">
                <a:solidFill>
                  <a:srgbClr val="666666"/>
                </a:solidFill>
                <a:highlight>
                  <a:srgbClr val="FFFFFF"/>
                </a:highlight>
              </a:rPr>
              <a:t>, where the malicious script comes from the website's database.</a:t>
            </a:r>
            <a:endParaRPr sz="1300">
              <a:solidFill>
                <a:srgbClr val="666666"/>
              </a:solidFill>
              <a:highlight>
                <a:srgbClr val="FFFFFF"/>
              </a:highlight>
            </a:endParaRPr>
          </a:p>
          <a:p>
            <a:pPr indent="-311150" lvl="0" marL="457200" rtl="0" algn="l">
              <a:lnSpc>
                <a:spcPct val="200000"/>
              </a:lnSpc>
              <a:spcBef>
                <a:spcPts val="0"/>
              </a:spcBef>
              <a:spcAft>
                <a:spcPts val="0"/>
              </a:spcAft>
              <a:buClr>
                <a:srgbClr val="666666"/>
              </a:buClr>
              <a:buSzPts val="1300"/>
              <a:buChar char="●"/>
            </a:pPr>
            <a:r>
              <a:rPr b="1" lang="en-GB" sz="1300">
                <a:solidFill>
                  <a:srgbClr val="666666"/>
                </a:solidFill>
                <a:highlight>
                  <a:srgbClr val="FFFFFF"/>
                </a:highlight>
              </a:rPr>
              <a:t>DOM-based XSS</a:t>
            </a:r>
            <a:r>
              <a:rPr lang="en-GB" sz="1300">
                <a:solidFill>
                  <a:srgbClr val="666666"/>
                </a:solidFill>
                <a:highlight>
                  <a:srgbClr val="FFFFFF"/>
                </a:highlight>
              </a:rPr>
              <a:t>, where the vulnerability exists in client-side code rather than server-side code.</a:t>
            </a:r>
            <a:endParaRPr sz="1300">
              <a:solidFill>
                <a:srgbClr val="666666"/>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a:p>
            <a:pPr indent="0" lvl="0" marL="0" rtl="0" algn="l">
              <a:lnSpc>
                <a:spcPct val="115000"/>
              </a:lnSpc>
              <a:spcBef>
                <a:spcPts val="0"/>
              </a:spcBef>
              <a:spcAft>
                <a:spcPts val="0"/>
              </a:spcAft>
              <a:buNone/>
            </a:pPr>
            <a:r>
              <a:t/>
            </a:r>
            <a:endParaRPr sz="1300">
              <a:solidFill>
                <a:srgbClr val="333333"/>
              </a:solidFill>
              <a:highlight>
                <a:srgbClr val="FFFFFF"/>
              </a:highligh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6" name="Shape 566"/>
        <p:cNvGrpSpPr/>
        <p:nvPr/>
      </p:nvGrpSpPr>
      <p:grpSpPr>
        <a:xfrm>
          <a:off x="0" y="0"/>
          <a:ext cx="0" cy="0"/>
          <a:chOff x="0" y="0"/>
          <a:chExt cx="0" cy="0"/>
        </a:xfrm>
      </p:grpSpPr>
      <p:sp>
        <p:nvSpPr>
          <p:cNvPr id="567" name="Google Shape;567;p70"/>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68" name="Google Shape;568;p70"/>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 </a:t>
            </a:r>
            <a:r>
              <a:rPr lang="en-GB" sz="1700" u="sng">
                <a:solidFill>
                  <a:srgbClr val="222222"/>
                </a:solidFill>
                <a:highlight>
                  <a:srgbClr val="FFFFFF"/>
                </a:highlight>
              </a:rPr>
              <a:t>Reflected </a:t>
            </a:r>
            <a:r>
              <a:rPr lang="en-GB" sz="1700" u="sng">
                <a:highlight>
                  <a:srgbClr val="FFFFFF"/>
                </a:highlight>
              </a:rPr>
              <a:t>cross-site scripting</a:t>
            </a:r>
            <a:endParaRPr sz="17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69" name="Google Shape;569;p70"/>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25F908"/>
                </a:solidFill>
                <a:highlight>
                  <a:srgbClr val="FFFFFF"/>
                </a:highlight>
              </a:rPr>
              <a:t>Reflected XSS</a:t>
            </a:r>
            <a:r>
              <a:rPr lang="en-GB" sz="1200">
                <a:solidFill>
                  <a:srgbClr val="00FF00"/>
                </a:solidFill>
                <a:highlight>
                  <a:srgbClr val="FFFFFF"/>
                </a:highlight>
              </a:rPr>
              <a:t> </a:t>
            </a:r>
            <a:r>
              <a:rPr lang="en-GB" sz="1200">
                <a:solidFill>
                  <a:srgbClr val="666666"/>
                </a:solidFill>
                <a:highlight>
                  <a:srgbClr val="FFFFFF"/>
                </a:highlight>
              </a:rPr>
              <a:t>is the simplest variety of cross-site scripting. It arises when an application receives data in an HTTP request and includes that data within the immediate response in an unsafe way.</a:t>
            </a:r>
            <a:endParaRPr sz="1200">
              <a:solidFill>
                <a:srgbClr val="666666"/>
              </a:solidFill>
              <a:highlight>
                <a:srgbClr val="FFFFFF"/>
              </a:highlight>
            </a:endParaRPr>
          </a:p>
          <a:p>
            <a:pPr indent="0" lvl="0" marL="0" rtl="0" algn="l">
              <a:lnSpc>
                <a:spcPct val="115000"/>
              </a:lnSpc>
              <a:spcBef>
                <a:spcPts val="0"/>
              </a:spcBef>
              <a:spcAft>
                <a:spcPts val="0"/>
              </a:spcAft>
              <a:buNone/>
            </a:pPr>
            <a:r>
              <a:rPr lang="en-GB" sz="1200">
                <a:solidFill>
                  <a:srgbClr val="666666"/>
                </a:solidFill>
                <a:highlight>
                  <a:srgbClr val="FFFFFF"/>
                </a:highlight>
              </a:rPr>
              <a:t>Here is a simple example of a reflected XSS vulnerability:</a:t>
            </a:r>
            <a:endParaRPr sz="1200">
              <a:solidFill>
                <a:srgbClr val="666666"/>
              </a:solidFill>
              <a:highlight>
                <a:srgbClr val="FFFFFF"/>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CCCCCC"/>
                </a:highlight>
              </a:rPr>
              <a:t>https://insecure-website.com/status?message=All+is+well.</a:t>
            </a:r>
            <a:endParaRPr sz="1200">
              <a:solidFill>
                <a:srgbClr val="333332"/>
              </a:solidFill>
              <a:highlight>
                <a:srgbClr val="CCCCCC"/>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D9D9D9"/>
                </a:highlight>
              </a:rPr>
              <a:t>&lt;p&gt;Status: All is well.&lt;/p&gt;</a:t>
            </a:r>
            <a:endParaRPr sz="1200">
              <a:solidFill>
                <a:srgbClr val="333332"/>
              </a:solidFill>
              <a:highlight>
                <a:srgbClr val="D9D9D9"/>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FFFFFF"/>
                </a:highlight>
              </a:rPr>
              <a:t>The application doesn't perform any other processing of the data, so an attacker can easily construct an attack like this:</a:t>
            </a:r>
            <a:endParaRPr sz="1200">
              <a:solidFill>
                <a:srgbClr val="333332"/>
              </a:solidFill>
              <a:highlight>
                <a:srgbClr val="FFFFFF"/>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CCCCCC"/>
                </a:highlight>
              </a:rPr>
              <a:t>https://insecure-website.com/status?message=&lt;script&gt;/*+Bad+stuff+here...+*/&lt;/script&gt;</a:t>
            </a:r>
            <a:endParaRPr sz="1200">
              <a:solidFill>
                <a:srgbClr val="333332"/>
              </a:solidFill>
              <a:highlight>
                <a:srgbClr val="CCCCCC"/>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D9D9D9"/>
                </a:highlight>
              </a:rPr>
              <a:t>&lt;p&gt;Status: &lt;script&gt;/* </a:t>
            </a:r>
            <a:r>
              <a:rPr lang="en-GB" sz="1200">
                <a:solidFill>
                  <a:srgbClr val="FF0000"/>
                </a:solidFill>
                <a:highlight>
                  <a:srgbClr val="D9D9D9"/>
                </a:highlight>
              </a:rPr>
              <a:t>Bad stuff here..</a:t>
            </a:r>
            <a:r>
              <a:rPr lang="en-GB" sz="1200">
                <a:solidFill>
                  <a:srgbClr val="333332"/>
                </a:solidFill>
                <a:highlight>
                  <a:srgbClr val="D9D9D9"/>
                </a:highlight>
              </a:rPr>
              <a:t>. */&lt;/script&gt;&lt;/p&gt;</a:t>
            </a:r>
            <a:endParaRPr sz="1200">
              <a:solidFill>
                <a:srgbClr val="333332"/>
              </a:solidFill>
              <a:highlight>
                <a:srgbClr val="D9D9D9"/>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3" name="Shape 573"/>
        <p:cNvGrpSpPr/>
        <p:nvPr/>
      </p:nvGrpSpPr>
      <p:grpSpPr>
        <a:xfrm>
          <a:off x="0" y="0"/>
          <a:ext cx="0" cy="0"/>
          <a:chOff x="0" y="0"/>
          <a:chExt cx="0" cy="0"/>
        </a:xfrm>
      </p:grpSpPr>
      <p:sp>
        <p:nvSpPr>
          <p:cNvPr id="574" name="Google Shape;574;p71"/>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75" name="Google Shape;575;p71"/>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 </a:t>
            </a:r>
            <a:r>
              <a:rPr lang="en-GB" sz="1700" u="sng">
                <a:solidFill>
                  <a:srgbClr val="222222"/>
                </a:solidFill>
                <a:highlight>
                  <a:srgbClr val="FFFFFF"/>
                </a:highlight>
              </a:rPr>
              <a:t>Reflected cross-site scripting</a:t>
            </a:r>
            <a:endParaRPr sz="17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76" name="Google Shape;576;p71"/>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a:solidFill>
                  <a:srgbClr val="666666"/>
                </a:solidFill>
                <a:highlight>
                  <a:srgbClr val="FFFFFF"/>
                </a:highlight>
              </a:rPr>
              <a:t>If the user visits the URL constructed by the attacker, then the attacker's script executes in the user's browser, in the context of that user's session with the application. At that point, the script can carry out any action, and retrieve any data, to which the user has access.</a:t>
            </a:r>
            <a:endParaRPr b="1">
              <a:solidFill>
                <a:srgbClr val="666666"/>
              </a:solidFill>
              <a:highlight>
                <a:srgbClr val="FFFFFF"/>
              </a:highligh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0" name="Shape 580"/>
        <p:cNvGrpSpPr/>
        <p:nvPr/>
      </p:nvGrpSpPr>
      <p:grpSpPr>
        <a:xfrm>
          <a:off x="0" y="0"/>
          <a:ext cx="0" cy="0"/>
          <a:chOff x="0" y="0"/>
          <a:chExt cx="0" cy="0"/>
        </a:xfrm>
      </p:grpSpPr>
      <p:sp>
        <p:nvSpPr>
          <p:cNvPr id="581" name="Google Shape;581;p72"/>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82" name="Google Shape;582;p72"/>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u="sng">
                <a:solidFill>
                  <a:srgbClr val="222222"/>
                </a:solidFill>
                <a:highlight>
                  <a:srgbClr val="FFFFFF"/>
                </a:highlight>
              </a:rPr>
              <a:t> </a:t>
            </a:r>
            <a:r>
              <a:rPr lang="en-GB" sz="1700" u="sng">
                <a:solidFill>
                  <a:srgbClr val="222222"/>
                </a:solidFill>
                <a:highlight>
                  <a:srgbClr val="FFFFFF"/>
                </a:highlight>
              </a:rPr>
              <a:t>Reflected cross-site scripting</a:t>
            </a:r>
            <a:endParaRPr sz="17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83" name="Google Shape;583;p72"/>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a:solidFill>
                  <a:srgbClr val="333332"/>
                </a:solidFill>
                <a:highlight>
                  <a:srgbClr val="FFFFFF"/>
                </a:highlight>
              </a:rPr>
              <a:t>If the user visits the URL constructed by the attacker, then the attacker's script executes in the user's browser, in the context of that user's session with the application. At that point, the script can carry out any action, and retrieve any data, to which the user has access.</a:t>
            </a:r>
            <a:endParaRPr b="1">
              <a:solidFill>
                <a:srgbClr val="333332"/>
              </a:solidFill>
              <a:highlight>
                <a:srgbClr val="FFFFFF"/>
              </a:highligh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7" name="Shape 587"/>
        <p:cNvGrpSpPr/>
        <p:nvPr/>
      </p:nvGrpSpPr>
      <p:grpSpPr>
        <a:xfrm>
          <a:off x="0" y="0"/>
          <a:ext cx="0" cy="0"/>
          <a:chOff x="0" y="0"/>
          <a:chExt cx="0" cy="0"/>
        </a:xfrm>
      </p:grpSpPr>
      <p:sp>
        <p:nvSpPr>
          <p:cNvPr id="588" name="Google Shape;588;p73"/>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89" name="Google Shape;589;p73"/>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sz="1800" u="sng">
                <a:solidFill>
                  <a:srgbClr val="222222"/>
                </a:solidFill>
                <a:highlight>
                  <a:srgbClr val="FFFFFF"/>
                </a:highlight>
              </a:rPr>
              <a:t>Stored cross-site scripting</a:t>
            </a:r>
            <a:endParaRPr sz="18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90" name="Google Shape;590;p73"/>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0000"/>
                </a:solidFill>
                <a:highlight>
                  <a:srgbClr val="FFFFFF"/>
                </a:highlight>
              </a:rPr>
              <a:t>Stored XSS</a:t>
            </a:r>
            <a:r>
              <a:rPr lang="en-GB">
                <a:highlight>
                  <a:srgbClr val="FFFFFF"/>
                </a:highlight>
              </a:rPr>
              <a:t> </a:t>
            </a:r>
            <a:r>
              <a:rPr lang="en-GB">
                <a:solidFill>
                  <a:srgbClr val="666666"/>
                </a:solidFill>
                <a:highlight>
                  <a:srgbClr val="FFFFFF"/>
                </a:highlight>
              </a:rPr>
              <a:t>(also known as persistent or second-order XSS) arises when an application receives data from an untrusted source and includes that data within its later HTTP responses in an unsafe way.</a:t>
            </a:r>
            <a:endParaRPr>
              <a:solidFill>
                <a:srgbClr val="666666"/>
              </a:solidFill>
              <a:highlight>
                <a:srgbClr val="FFFFFF"/>
              </a:highlight>
            </a:endParaRPr>
          </a:p>
          <a:p>
            <a:pPr indent="0" lvl="0" marL="0" rtl="0" algn="l">
              <a:lnSpc>
                <a:spcPct val="115000"/>
              </a:lnSpc>
              <a:spcBef>
                <a:spcPts val="0"/>
              </a:spcBef>
              <a:spcAft>
                <a:spcPts val="0"/>
              </a:spcAft>
              <a:buNone/>
            </a:pPr>
            <a:r>
              <a:rPr lang="en-GB">
                <a:solidFill>
                  <a:srgbClr val="666666"/>
                </a:solidFill>
                <a:highlight>
                  <a:srgbClr val="FFFFFF"/>
                </a:highlight>
              </a:rPr>
              <a:t>The data in question might be submitted to the application via HTTP requests; for example, comments on a blog post, user nicknames in a chat room, or contact details on a customer order. In other cases, the data might arrive from other untrusted sources; for example, a webmail application displaying messages received over SMTP, a marketing application displaying social media posts, or a network monitoring application displaying packet data from network traffic.</a:t>
            </a:r>
            <a:endParaRPr>
              <a:solidFill>
                <a:srgbClr val="666666"/>
              </a:solidFill>
              <a:highlight>
                <a:srgbClr val="FFFFFF"/>
              </a:highlight>
            </a:endParaRPr>
          </a:p>
          <a:p>
            <a:pPr indent="0" lvl="0" marL="0" rtl="0" algn="l">
              <a:lnSpc>
                <a:spcPct val="115000"/>
              </a:lnSpc>
              <a:spcBef>
                <a:spcPts val="0"/>
              </a:spcBef>
              <a:spcAft>
                <a:spcPts val="0"/>
              </a:spcAft>
              <a:buNone/>
            </a:pPr>
            <a:r>
              <a:t/>
            </a:r>
            <a:endParaRPr b="1">
              <a:solidFill>
                <a:srgbClr val="333332"/>
              </a:solidFill>
              <a:highlight>
                <a:srgbClr val="FFFFFF"/>
              </a:highligh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4" name="Shape 594"/>
        <p:cNvGrpSpPr/>
        <p:nvPr/>
      </p:nvGrpSpPr>
      <p:grpSpPr>
        <a:xfrm>
          <a:off x="0" y="0"/>
          <a:ext cx="0" cy="0"/>
          <a:chOff x="0" y="0"/>
          <a:chExt cx="0" cy="0"/>
        </a:xfrm>
      </p:grpSpPr>
      <p:sp>
        <p:nvSpPr>
          <p:cNvPr id="595" name="Google Shape;595;p74"/>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596" name="Google Shape;596;p74"/>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sz="1800" u="sng">
                <a:solidFill>
                  <a:srgbClr val="222222"/>
                </a:solidFill>
                <a:highlight>
                  <a:srgbClr val="FFFFFF"/>
                </a:highlight>
              </a:rPr>
              <a:t>Stored cross-site scripting</a:t>
            </a:r>
            <a:endParaRPr sz="18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597" name="Google Shape;597;p74"/>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666666"/>
                </a:solidFill>
                <a:highlight>
                  <a:srgbClr val="FFFFFF"/>
                </a:highlight>
              </a:rPr>
              <a:t>Here is a simple example of a stored XSS vulnerability. A message board application lets users submit messages, which are displayed to other users:</a:t>
            </a:r>
            <a:endParaRPr>
              <a:solidFill>
                <a:srgbClr val="666666"/>
              </a:solidFill>
              <a:highlight>
                <a:srgbClr val="FFFFFF"/>
              </a:highlight>
            </a:endParaRPr>
          </a:p>
          <a:p>
            <a:pPr indent="0" lvl="0" marL="0" rtl="0" algn="l">
              <a:lnSpc>
                <a:spcPct val="115000"/>
              </a:lnSpc>
              <a:spcBef>
                <a:spcPts val="0"/>
              </a:spcBef>
              <a:spcAft>
                <a:spcPts val="0"/>
              </a:spcAft>
              <a:buNone/>
            </a:pPr>
            <a:r>
              <a:t/>
            </a:r>
            <a:endParaRPr>
              <a:solidFill>
                <a:srgbClr val="FF0000"/>
              </a:solidFill>
              <a:highlight>
                <a:srgbClr val="FFFFFF"/>
              </a:highlight>
            </a:endParaRPr>
          </a:p>
          <a:p>
            <a:pPr indent="0" lvl="0" marL="0" rtl="0" algn="l">
              <a:lnSpc>
                <a:spcPct val="115000"/>
              </a:lnSpc>
              <a:spcBef>
                <a:spcPts val="0"/>
              </a:spcBef>
              <a:spcAft>
                <a:spcPts val="0"/>
              </a:spcAft>
              <a:buNone/>
            </a:pPr>
            <a:r>
              <a:rPr lang="en-GB">
                <a:solidFill>
                  <a:srgbClr val="666666"/>
                </a:solidFill>
                <a:highlight>
                  <a:srgbClr val="D9D9D9"/>
                </a:highlight>
              </a:rPr>
              <a:t>&lt;p&gt;Hello, this is my message!&lt;/p&gt;</a:t>
            </a:r>
            <a:endParaRPr>
              <a:solidFill>
                <a:srgbClr val="666666"/>
              </a:solidFill>
              <a:highlight>
                <a:srgbClr val="D9D9D9"/>
              </a:highlight>
            </a:endParaRPr>
          </a:p>
          <a:p>
            <a:pPr indent="0" lvl="0" marL="0" rtl="0" algn="l">
              <a:lnSpc>
                <a:spcPct val="115000"/>
              </a:lnSpc>
              <a:spcBef>
                <a:spcPts val="0"/>
              </a:spcBef>
              <a:spcAft>
                <a:spcPts val="0"/>
              </a:spcAft>
              <a:buNone/>
            </a:pPr>
            <a:r>
              <a:t/>
            </a:r>
            <a:endParaRPr>
              <a:solidFill>
                <a:srgbClr val="666666"/>
              </a:solidFill>
              <a:highlight>
                <a:srgbClr val="D9D9D9"/>
              </a:highlight>
            </a:endParaRPr>
          </a:p>
          <a:p>
            <a:pPr indent="0" lvl="0" marL="0" rtl="0" algn="l">
              <a:lnSpc>
                <a:spcPct val="115000"/>
              </a:lnSpc>
              <a:spcBef>
                <a:spcPts val="0"/>
              </a:spcBef>
              <a:spcAft>
                <a:spcPts val="0"/>
              </a:spcAft>
              <a:buNone/>
            </a:pPr>
            <a:r>
              <a:rPr lang="en-GB">
                <a:solidFill>
                  <a:srgbClr val="666666"/>
                </a:solidFill>
                <a:highlight>
                  <a:srgbClr val="FFFFFF"/>
                </a:highlight>
              </a:rPr>
              <a:t>The application doesn't perform any other processing of the data, so an attacker can easily send a message that attacks other users:</a:t>
            </a:r>
            <a:endParaRPr>
              <a:solidFill>
                <a:srgbClr val="666666"/>
              </a:solidFill>
              <a:highlight>
                <a:srgbClr val="FFFFFF"/>
              </a:highlight>
            </a:endParaRPr>
          </a:p>
          <a:p>
            <a:pPr indent="0" lvl="0" marL="0" rtl="0" algn="l">
              <a:lnSpc>
                <a:spcPct val="115000"/>
              </a:lnSpc>
              <a:spcBef>
                <a:spcPts val="0"/>
              </a:spcBef>
              <a:spcAft>
                <a:spcPts val="0"/>
              </a:spcAft>
              <a:buNone/>
            </a:pPr>
            <a:r>
              <a:t/>
            </a:r>
            <a:endParaRPr>
              <a:solidFill>
                <a:srgbClr val="666666"/>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D9D9D9"/>
                </a:highlight>
                <a:latin typeface="Courier New"/>
                <a:ea typeface="Courier New"/>
                <a:cs typeface="Courier New"/>
                <a:sym typeface="Courier New"/>
              </a:rPr>
              <a:t>&lt;p&gt;&lt;script&gt;/* </a:t>
            </a:r>
            <a:r>
              <a:rPr lang="en-GB" sz="1200">
                <a:solidFill>
                  <a:srgbClr val="FF0000"/>
                </a:solidFill>
                <a:highlight>
                  <a:srgbClr val="D9D9D9"/>
                </a:highlight>
                <a:latin typeface="Courier New"/>
                <a:ea typeface="Courier New"/>
                <a:cs typeface="Courier New"/>
                <a:sym typeface="Courier New"/>
              </a:rPr>
              <a:t>Bad stuff here... </a:t>
            </a:r>
            <a:r>
              <a:rPr lang="en-GB" sz="1200">
                <a:solidFill>
                  <a:srgbClr val="333332"/>
                </a:solidFill>
                <a:highlight>
                  <a:srgbClr val="D9D9D9"/>
                </a:highlight>
                <a:latin typeface="Courier New"/>
                <a:ea typeface="Courier New"/>
                <a:cs typeface="Courier New"/>
                <a:sym typeface="Courier New"/>
              </a:rPr>
              <a:t>*/&lt;/script&gt;&lt;/p&gt;</a:t>
            </a:r>
            <a:endParaRPr>
              <a:solidFill>
                <a:srgbClr val="666666"/>
              </a:solidFill>
              <a:highlight>
                <a:srgbClr val="D9D9D9"/>
              </a:highlight>
            </a:endParaRPr>
          </a:p>
          <a:p>
            <a:pPr indent="0" lvl="0" marL="0" rtl="0" algn="l">
              <a:lnSpc>
                <a:spcPct val="115000"/>
              </a:lnSpc>
              <a:spcBef>
                <a:spcPts val="0"/>
              </a:spcBef>
              <a:spcAft>
                <a:spcPts val="0"/>
              </a:spcAft>
              <a:buNone/>
            </a:pPr>
            <a:r>
              <a:t/>
            </a:r>
            <a:endParaRPr>
              <a:solidFill>
                <a:srgbClr val="666666"/>
              </a:solidFill>
              <a:highlight>
                <a:srgbClr val="FFFFFF"/>
              </a:highlight>
            </a:endParaRPr>
          </a:p>
          <a:p>
            <a:pPr indent="0" lvl="0" marL="0" rtl="0" algn="l">
              <a:lnSpc>
                <a:spcPct val="115000"/>
              </a:lnSpc>
              <a:spcBef>
                <a:spcPts val="0"/>
              </a:spcBef>
              <a:spcAft>
                <a:spcPts val="0"/>
              </a:spcAft>
              <a:buNone/>
            </a:pPr>
            <a:r>
              <a:t/>
            </a:r>
            <a:endParaRPr>
              <a:solidFill>
                <a:srgbClr val="FF0000"/>
              </a:solidFill>
              <a:highlight>
                <a:srgbClr val="FFFFFF"/>
              </a:high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1" name="Shape 601"/>
        <p:cNvGrpSpPr/>
        <p:nvPr/>
      </p:nvGrpSpPr>
      <p:grpSpPr>
        <a:xfrm>
          <a:off x="0" y="0"/>
          <a:ext cx="0" cy="0"/>
          <a:chOff x="0" y="0"/>
          <a:chExt cx="0" cy="0"/>
        </a:xfrm>
      </p:grpSpPr>
      <p:sp>
        <p:nvSpPr>
          <p:cNvPr id="602" name="Google Shape;602;p75"/>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scripting.</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03" name="Google Shape;603;p75"/>
          <p:cNvSpPr txBox="1"/>
          <p:nvPr/>
        </p:nvSpPr>
        <p:spPr>
          <a:xfrm>
            <a:off x="671350" y="1322025"/>
            <a:ext cx="7002600" cy="4545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400"/>
              </a:spcBef>
              <a:spcAft>
                <a:spcPts val="0"/>
              </a:spcAft>
              <a:buNone/>
            </a:pPr>
            <a:r>
              <a:rPr b="1" lang="en-GB" sz="1800" u="sng">
                <a:solidFill>
                  <a:srgbClr val="222222"/>
                </a:solidFill>
                <a:highlight>
                  <a:srgbClr val="FFFFFF"/>
                </a:highlight>
              </a:rPr>
              <a:t>DOM-based cross-site scripting</a:t>
            </a:r>
            <a:endParaRPr sz="1800" u="sng">
              <a:solidFill>
                <a:srgbClr val="333332"/>
              </a:solidFill>
              <a:highlight>
                <a:srgbClr val="FFFFFF"/>
              </a:highlight>
            </a:endParaRPr>
          </a:p>
          <a:p>
            <a:pPr indent="0" lvl="0" marL="0" rtl="0" algn="l">
              <a:lnSpc>
                <a:spcPct val="110000"/>
              </a:lnSpc>
              <a:spcBef>
                <a:spcPts val="2300"/>
              </a:spcBef>
              <a:spcAft>
                <a:spcPts val="0"/>
              </a:spcAft>
              <a:buNone/>
            </a:pPr>
            <a:r>
              <a:t/>
            </a:r>
            <a:endParaRPr b="1" u="sng">
              <a:solidFill>
                <a:srgbClr val="222222"/>
              </a:solidFill>
              <a:highlight>
                <a:srgbClr val="FFFFFF"/>
              </a:highlight>
            </a:endParaRPr>
          </a:p>
          <a:p>
            <a:pPr indent="0" lvl="0" marL="0" rtl="0" algn="l">
              <a:spcBef>
                <a:spcPts val="2300"/>
              </a:spcBef>
              <a:spcAft>
                <a:spcPts val="0"/>
              </a:spcAft>
              <a:buNone/>
            </a:pPr>
            <a:r>
              <a:t/>
            </a:r>
            <a:endParaRPr u="sng"/>
          </a:p>
        </p:txBody>
      </p:sp>
      <p:sp>
        <p:nvSpPr>
          <p:cNvPr id="604" name="Google Shape;604;p75"/>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FF0000"/>
                </a:solidFill>
                <a:highlight>
                  <a:srgbClr val="FFFFFF"/>
                </a:highlight>
              </a:rPr>
              <a:t>DOM-based XSS (also known as </a:t>
            </a:r>
            <a:r>
              <a:rPr lang="en-GB" sz="1200">
                <a:solidFill>
                  <a:srgbClr val="FF0000"/>
                </a:solidFill>
                <a:highlight>
                  <a:srgbClr val="FFFFFF"/>
                </a:highlight>
                <a:uFill>
                  <a:noFill/>
                </a:uFill>
                <a:hlinkClick r:id="rId3"/>
              </a:rPr>
              <a:t>DOM XSS</a:t>
            </a:r>
            <a:r>
              <a:rPr lang="en-GB" sz="1200">
                <a:solidFill>
                  <a:srgbClr val="FF0000"/>
                </a:solidFill>
                <a:highlight>
                  <a:srgbClr val="FFFFFF"/>
                </a:highlight>
              </a:rPr>
              <a:t>) </a:t>
            </a:r>
            <a:r>
              <a:rPr lang="en-GB" sz="1200">
                <a:solidFill>
                  <a:srgbClr val="434343"/>
                </a:solidFill>
                <a:highlight>
                  <a:srgbClr val="FFFFFF"/>
                </a:highlight>
              </a:rPr>
              <a:t>arises when an application contains some client-side JavaScript that processes data from an untrusted source in an unsafe way, usually by writing the data back to the DOM.</a:t>
            </a:r>
            <a:endParaRPr sz="1200">
              <a:solidFill>
                <a:srgbClr val="434343"/>
              </a:solidFill>
              <a:highlight>
                <a:srgbClr val="FFFFFF"/>
              </a:highlight>
            </a:endParaRPr>
          </a:p>
          <a:p>
            <a:pPr indent="0" lvl="0" marL="0" rtl="0" algn="l">
              <a:lnSpc>
                <a:spcPct val="115000"/>
              </a:lnSpc>
              <a:spcBef>
                <a:spcPts val="0"/>
              </a:spcBef>
              <a:spcAft>
                <a:spcPts val="0"/>
              </a:spcAft>
              <a:buNone/>
            </a:pPr>
            <a:r>
              <a:rPr lang="en-GB" sz="1200">
                <a:solidFill>
                  <a:srgbClr val="434343"/>
                </a:solidFill>
                <a:highlight>
                  <a:srgbClr val="FFFFFF"/>
                </a:highlight>
              </a:rPr>
              <a:t>In the following example, an application uses some JavaScript to read the value from an input field and write that value to an element within the HTML.</a:t>
            </a:r>
            <a:endParaRPr sz="1200">
              <a:solidFill>
                <a:srgbClr val="434343"/>
              </a:solidFill>
              <a:highlight>
                <a:srgbClr val="FFFFFF"/>
              </a:highlight>
            </a:endParaRPr>
          </a:p>
          <a:p>
            <a:pPr indent="0" lvl="0" marL="0" rtl="0" algn="l">
              <a:lnSpc>
                <a:spcPct val="115000"/>
              </a:lnSpc>
              <a:spcBef>
                <a:spcPts val="0"/>
              </a:spcBef>
              <a:spcAft>
                <a:spcPts val="0"/>
              </a:spcAft>
              <a:buNone/>
            </a:pPr>
            <a:r>
              <a:t/>
            </a:r>
            <a:endParaRPr sz="1200">
              <a:solidFill>
                <a:srgbClr val="434343"/>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D9D9D9"/>
                </a:highlight>
                <a:latin typeface="Courier New"/>
                <a:ea typeface="Courier New"/>
                <a:cs typeface="Courier New"/>
                <a:sym typeface="Courier New"/>
              </a:rPr>
              <a:t>var search = document.getElementById('search').value;</a:t>
            </a:r>
            <a:endParaRPr sz="1200">
              <a:solidFill>
                <a:srgbClr val="333332"/>
              </a:solidFill>
              <a:highlight>
                <a:srgbClr val="D9D9D9"/>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333332"/>
                </a:solidFill>
                <a:highlight>
                  <a:srgbClr val="D9D9D9"/>
                </a:highlight>
                <a:latin typeface="Courier New"/>
                <a:ea typeface="Courier New"/>
                <a:cs typeface="Courier New"/>
                <a:sym typeface="Courier New"/>
              </a:rPr>
              <a:t>var results = document.getElementById('results');</a:t>
            </a:r>
            <a:endParaRPr sz="1200">
              <a:solidFill>
                <a:srgbClr val="333332"/>
              </a:solidFill>
              <a:highlight>
                <a:srgbClr val="D9D9D9"/>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333332"/>
                </a:solidFill>
                <a:highlight>
                  <a:srgbClr val="D9D9D9"/>
                </a:highlight>
                <a:latin typeface="Courier New"/>
                <a:ea typeface="Courier New"/>
                <a:cs typeface="Courier New"/>
                <a:sym typeface="Courier New"/>
              </a:rPr>
              <a:t>results.innerHTML = 'You searched for: ' + search;</a:t>
            </a:r>
            <a:endParaRPr sz="1200">
              <a:solidFill>
                <a:srgbClr val="434343"/>
              </a:solidFill>
              <a:highlight>
                <a:srgbClr val="D9D9D9"/>
              </a:highlight>
            </a:endParaRPr>
          </a:p>
          <a:p>
            <a:pPr indent="0" lvl="0" marL="0" rtl="0" algn="l">
              <a:lnSpc>
                <a:spcPct val="115000"/>
              </a:lnSpc>
              <a:spcBef>
                <a:spcPts val="0"/>
              </a:spcBef>
              <a:spcAft>
                <a:spcPts val="0"/>
              </a:spcAft>
              <a:buNone/>
            </a:pPr>
            <a:r>
              <a:t/>
            </a:r>
            <a:endParaRPr>
              <a:solidFill>
                <a:srgbClr val="666666"/>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FFFFFF"/>
                </a:highlight>
              </a:rPr>
              <a:t>If the attacker can control the value of the input field, they can easily construct a malicious value that causes their own script to execute:</a:t>
            </a:r>
            <a:endParaRPr sz="1200">
              <a:solidFill>
                <a:srgbClr val="333332"/>
              </a:solidFill>
              <a:highlight>
                <a:srgbClr val="FFFFFF"/>
              </a:highlight>
            </a:endParaRPr>
          </a:p>
          <a:p>
            <a:pPr indent="0" lvl="0" marL="0" rtl="0" algn="l">
              <a:lnSpc>
                <a:spcPct val="115000"/>
              </a:lnSpc>
              <a:spcBef>
                <a:spcPts val="0"/>
              </a:spcBef>
              <a:spcAft>
                <a:spcPts val="0"/>
              </a:spcAft>
              <a:buNone/>
            </a:pPr>
            <a:r>
              <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333332"/>
                </a:solidFill>
                <a:highlight>
                  <a:srgbClr val="FFFFFF"/>
                </a:highlight>
                <a:latin typeface="Courier New"/>
                <a:ea typeface="Courier New"/>
                <a:cs typeface="Courier New"/>
                <a:sym typeface="Courier New"/>
              </a:rPr>
              <a:t>You searched for: &lt;img src=1 onerror='/</a:t>
            </a:r>
            <a:r>
              <a:rPr lang="en-GB" sz="1200">
                <a:solidFill>
                  <a:srgbClr val="FF0000"/>
                </a:solidFill>
                <a:highlight>
                  <a:srgbClr val="FFFFFF"/>
                </a:highlight>
                <a:latin typeface="Courier New"/>
                <a:ea typeface="Courier New"/>
                <a:cs typeface="Courier New"/>
                <a:sym typeface="Courier New"/>
              </a:rPr>
              <a:t>* Bad stuff here... *</a:t>
            </a:r>
            <a:r>
              <a:rPr lang="en-GB" sz="1200">
                <a:solidFill>
                  <a:srgbClr val="333332"/>
                </a:solidFill>
                <a:highlight>
                  <a:srgbClr val="FFFFFF"/>
                </a:highlight>
                <a:latin typeface="Courier New"/>
                <a:ea typeface="Courier New"/>
                <a:cs typeface="Courier New"/>
                <a:sym typeface="Courier New"/>
              </a:rPr>
              <a:t>/'&gt;</a:t>
            </a:r>
            <a:endParaRPr sz="1200">
              <a:solidFill>
                <a:srgbClr val="333332"/>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200">
              <a:solidFill>
                <a:srgbClr val="333332"/>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200">
              <a:solidFill>
                <a:srgbClr val="333332"/>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a:solidFill>
                <a:srgbClr val="666666"/>
              </a:solidFill>
              <a:highlight>
                <a:srgbClr val="FFFFFF"/>
              </a:highligh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8" name="Shape 608"/>
        <p:cNvGrpSpPr/>
        <p:nvPr/>
      </p:nvGrpSpPr>
      <p:grpSpPr>
        <a:xfrm>
          <a:off x="0" y="0"/>
          <a:ext cx="0" cy="0"/>
          <a:chOff x="0" y="0"/>
          <a:chExt cx="0" cy="0"/>
        </a:xfrm>
      </p:grpSpPr>
      <p:sp>
        <p:nvSpPr>
          <p:cNvPr id="609" name="Google Shape;609;p76"/>
          <p:cNvSpPr txBox="1"/>
          <p:nvPr>
            <p:ph type="title"/>
          </p:nvPr>
        </p:nvSpPr>
        <p:spPr>
          <a:xfrm>
            <a:off x="565450" y="655575"/>
            <a:ext cx="7688700" cy="454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10" name="Google Shape;610;p76"/>
          <p:cNvSpPr txBox="1"/>
          <p:nvPr/>
        </p:nvSpPr>
        <p:spPr>
          <a:xfrm>
            <a:off x="702350" y="1461950"/>
            <a:ext cx="3336000" cy="356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666666"/>
                </a:solidFill>
                <a:highlight>
                  <a:srgbClr val="FFFFFF"/>
                </a:highlight>
              </a:rPr>
              <a:t>Cross-site request forgery (also known as CSRF) is a web security vulnerability that allows an attacker to induce users to perform actions that they do not intend to perform. It allows an attacker to partly circumvent the same origin policy, which is designed to prevent different websites from interfering with each other.</a:t>
            </a:r>
            <a:endParaRPr>
              <a:solidFill>
                <a:srgbClr val="666666"/>
              </a:solidFill>
              <a:highlight>
                <a:srgbClr val="FFFFFF"/>
              </a:highlight>
            </a:endParaRPr>
          </a:p>
        </p:txBody>
      </p:sp>
      <p:pic>
        <p:nvPicPr>
          <p:cNvPr id="611" name="Google Shape;611;p76"/>
          <p:cNvPicPr preferRelativeResize="0"/>
          <p:nvPr/>
        </p:nvPicPr>
        <p:blipFill>
          <a:blip r:embed="rId3">
            <a:alphaModFix/>
          </a:blip>
          <a:stretch>
            <a:fillRect/>
          </a:stretch>
        </p:blipFill>
        <p:spPr>
          <a:xfrm>
            <a:off x="4182975" y="1229075"/>
            <a:ext cx="4896825" cy="3800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Application Core Defense Mechanisms</a:t>
            </a:r>
            <a:endParaRPr/>
          </a:p>
        </p:txBody>
      </p:sp>
      <p:sp>
        <p:nvSpPr>
          <p:cNvPr id="206" name="Google Shape;206;p23"/>
          <p:cNvSpPr txBox="1"/>
          <p:nvPr>
            <p:ph idx="1" type="body"/>
          </p:nvPr>
        </p:nvSpPr>
        <p:spPr>
          <a:xfrm>
            <a:off x="488950" y="1833625"/>
            <a:ext cx="7893900" cy="479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t>The authentication mechanism is logically the most basic dependency in an application’s handling of user access. </a:t>
            </a:r>
            <a:endParaRPr sz="1200"/>
          </a:p>
        </p:txBody>
      </p:sp>
      <p:sp>
        <p:nvSpPr>
          <p:cNvPr id="207" name="Google Shape;207;p23"/>
          <p:cNvSpPr txBox="1"/>
          <p:nvPr/>
        </p:nvSpPr>
        <p:spPr>
          <a:xfrm>
            <a:off x="488950" y="1391650"/>
            <a:ext cx="61215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Authentication</a:t>
            </a:r>
            <a:endParaRPr sz="1800">
              <a:latin typeface="Lato"/>
              <a:ea typeface="Lato"/>
              <a:cs typeface="Lato"/>
              <a:sym typeface="Lato"/>
            </a:endParaRPr>
          </a:p>
        </p:txBody>
      </p:sp>
      <p:sp>
        <p:nvSpPr>
          <p:cNvPr id="208" name="Google Shape;208;p23"/>
          <p:cNvSpPr/>
          <p:nvPr/>
        </p:nvSpPr>
        <p:spPr>
          <a:xfrm>
            <a:off x="5835500" y="2664700"/>
            <a:ext cx="3067500" cy="186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txBox="1"/>
          <p:nvPr/>
        </p:nvSpPr>
        <p:spPr>
          <a:xfrm>
            <a:off x="5970100" y="2891950"/>
            <a:ext cx="1229100" cy="2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username : </a:t>
            </a:r>
            <a:endParaRPr>
              <a:latin typeface="Lato"/>
              <a:ea typeface="Lato"/>
              <a:cs typeface="Lato"/>
              <a:sym typeface="Lato"/>
            </a:endParaRPr>
          </a:p>
        </p:txBody>
      </p:sp>
      <p:sp>
        <p:nvSpPr>
          <p:cNvPr id="210" name="Google Shape;210;p23"/>
          <p:cNvSpPr txBox="1"/>
          <p:nvPr/>
        </p:nvSpPr>
        <p:spPr>
          <a:xfrm>
            <a:off x="5970100" y="3480650"/>
            <a:ext cx="1022100" cy="2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password :</a:t>
            </a:r>
            <a:endParaRPr>
              <a:latin typeface="Lato"/>
              <a:ea typeface="Lato"/>
              <a:cs typeface="Lato"/>
              <a:sym typeface="Lato"/>
            </a:endParaRPr>
          </a:p>
        </p:txBody>
      </p:sp>
      <p:sp>
        <p:nvSpPr>
          <p:cNvPr id="211" name="Google Shape;211;p23"/>
          <p:cNvSpPr/>
          <p:nvPr/>
        </p:nvSpPr>
        <p:spPr>
          <a:xfrm>
            <a:off x="7043900" y="3036525"/>
            <a:ext cx="1338900" cy="1653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7002600" y="3604575"/>
            <a:ext cx="1338900" cy="1653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7384750" y="3976425"/>
            <a:ext cx="784800" cy="258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login</a:t>
            </a:r>
            <a:endParaRPr/>
          </a:p>
        </p:txBody>
      </p:sp>
      <p:sp>
        <p:nvSpPr>
          <p:cNvPr id="214" name="Google Shape;214;p23"/>
          <p:cNvSpPr txBox="1"/>
          <p:nvPr/>
        </p:nvSpPr>
        <p:spPr>
          <a:xfrm>
            <a:off x="568050" y="2334200"/>
            <a:ext cx="4802700" cy="2592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666666"/>
              </a:buClr>
              <a:buSzPts val="1200"/>
              <a:buFont typeface="Lato"/>
              <a:buAutoNum type="arabicPeriod"/>
            </a:pPr>
            <a:r>
              <a:rPr lang="en-GB" sz="1200">
                <a:solidFill>
                  <a:srgbClr val="666666"/>
                </a:solidFill>
                <a:latin typeface="Lato"/>
                <a:ea typeface="Lato"/>
                <a:cs typeface="Lato"/>
                <a:sym typeface="Lato"/>
              </a:rPr>
              <a:t>Authentication mechanisms suffer from a wide range of defects in both design and implementation.</a:t>
            </a:r>
            <a:endParaRPr sz="1200">
              <a:solidFill>
                <a:srgbClr val="666666"/>
              </a:solidFill>
              <a:latin typeface="Lato"/>
              <a:ea typeface="Lato"/>
              <a:cs typeface="Lato"/>
              <a:sym typeface="Lato"/>
            </a:endParaRPr>
          </a:p>
          <a:p>
            <a:pPr indent="-304800" lvl="0" marL="457200" rtl="0" algn="l">
              <a:spcBef>
                <a:spcPts val="0"/>
              </a:spcBef>
              <a:spcAft>
                <a:spcPts val="0"/>
              </a:spcAft>
              <a:buClr>
                <a:srgbClr val="666666"/>
              </a:buClr>
              <a:buSzPts val="1200"/>
              <a:buFont typeface="Lato"/>
              <a:buAutoNum type="arabicPeriod"/>
            </a:pPr>
            <a:r>
              <a:rPr lang="en-GB" sz="1200">
                <a:solidFill>
                  <a:srgbClr val="666666"/>
                </a:solidFill>
                <a:latin typeface="Lato"/>
                <a:ea typeface="Lato"/>
                <a:cs typeface="Lato"/>
                <a:sym typeface="Lato"/>
              </a:rPr>
              <a:t> Common problems:</a:t>
            </a:r>
            <a:endParaRPr sz="1200">
              <a:solidFill>
                <a:srgbClr val="666666"/>
              </a:solidFill>
              <a:latin typeface="Lato"/>
              <a:ea typeface="Lato"/>
              <a:cs typeface="Lato"/>
              <a:sym typeface="Lato"/>
            </a:endParaRPr>
          </a:p>
          <a:p>
            <a:pPr indent="0" lvl="0" marL="914400" rtl="0" algn="l">
              <a:spcBef>
                <a:spcPts val="0"/>
              </a:spcBef>
              <a:spcAft>
                <a:spcPts val="0"/>
              </a:spcAft>
              <a:buNone/>
            </a:pPr>
            <a:r>
              <a:t/>
            </a:r>
            <a:endParaRPr sz="1200">
              <a:solidFill>
                <a:srgbClr val="666666"/>
              </a:solidFill>
              <a:latin typeface="Lato"/>
              <a:ea typeface="Lato"/>
              <a:cs typeface="Lato"/>
              <a:sym typeface="Lato"/>
            </a:endParaRPr>
          </a:p>
          <a:p>
            <a:pPr indent="-304800" lvl="0" marL="457200" rtl="0" algn="l">
              <a:lnSpc>
                <a:spcPct val="150000"/>
              </a:lnSpc>
              <a:spcBef>
                <a:spcPts val="0"/>
              </a:spcBef>
              <a:spcAft>
                <a:spcPts val="0"/>
              </a:spcAft>
              <a:buClr>
                <a:srgbClr val="666666"/>
              </a:buClr>
              <a:buSzPts val="1200"/>
              <a:buFont typeface="Lato"/>
              <a:buChar char="●"/>
            </a:pPr>
            <a:r>
              <a:rPr lang="en-GB" sz="1200">
                <a:solidFill>
                  <a:srgbClr val="666666"/>
                </a:solidFill>
                <a:latin typeface="Lato"/>
                <a:ea typeface="Lato"/>
                <a:cs typeface="Lato"/>
                <a:sym typeface="Lato"/>
              </a:rPr>
              <a:t>Username enumeration.</a:t>
            </a:r>
            <a:endParaRPr sz="1200">
              <a:solidFill>
                <a:srgbClr val="666666"/>
              </a:solidFill>
              <a:latin typeface="Lato"/>
              <a:ea typeface="Lato"/>
              <a:cs typeface="Lato"/>
              <a:sym typeface="Lato"/>
            </a:endParaRPr>
          </a:p>
          <a:p>
            <a:pPr indent="-304800" lvl="0" marL="457200" rtl="0" algn="l">
              <a:lnSpc>
                <a:spcPct val="150000"/>
              </a:lnSpc>
              <a:spcBef>
                <a:spcPts val="0"/>
              </a:spcBef>
              <a:spcAft>
                <a:spcPts val="0"/>
              </a:spcAft>
              <a:buClr>
                <a:srgbClr val="666666"/>
              </a:buClr>
              <a:buSzPts val="1200"/>
              <a:buFont typeface="Lato"/>
              <a:buChar char="●"/>
            </a:pPr>
            <a:r>
              <a:rPr lang="en-GB" sz="1200">
                <a:solidFill>
                  <a:srgbClr val="666666"/>
                </a:solidFill>
                <a:latin typeface="Lato"/>
                <a:ea typeface="Lato"/>
                <a:cs typeface="Lato"/>
                <a:sym typeface="Lato"/>
              </a:rPr>
              <a:t>Guess users  passwords.</a:t>
            </a:r>
            <a:endParaRPr sz="1200">
              <a:solidFill>
                <a:srgbClr val="666666"/>
              </a:solidFill>
              <a:latin typeface="Lato"/>
              <a:ea typeface="Lato"/>
              <a:cs typeface="Lato"/>
              <a:sym typeface="Lato"/>
            </a:endParaRPr>
          </a:p>
          <a:p>
            <a:pPr indent="-304800" lvl="0" marL="457200" rtl="0" algn="l">
              <a:lnSpc>
                <a:spcPct val="150000"/>
              </a:lnSpc>
              <a:spcBef>
                <a:spcPts val="0"/>
              </a:spcBef>
              <a:spcAft>
                <a:spcPts val="0"/>
              </a:spcAft>
              <a:buClr>
                <a:srgbClr val="666666"/>
              </a:buClr>
              <a:buSzPts val="1200"/>
              <a:buFont typeface="Lato"/>
              <a:buChar char="●"/>
            </a:pPr>
            <a:r>
              <a:rPr lang="en-GB" sz="1200">
                <a:solidFill>
                  <a:srgbClr val="666666"/>
                </a:solidFill>
                <a:latin typeface="Lato"/>
                <a:ea typeface="Lato"/>
                <a:cs typeface="Lato"/>
                <a:sym typeface="Lato"/>
              </a:rPr>
              <a:t>Bypass the login function by exploiting defects in its logic.</a:t>
            </a:r>
            <a:endParaRPr sz="1200">
              <a:solidFill>
                <a:srgbClr val="666666"/>
              </a:solidFill>
              <a:latin typeface="Lato"/>
              <a:ea typeface="Lato"/>
              <a:cs typeface="Lato"/>
              <a:sym typeface="Lato"/>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Google Shape;616;p77"/>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17" name="Google Shape;617;p77"/>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666666"/>
                </a:solidFill>
                <a:highlight>
                  <a:srgbClr val="FFFFFF"/>
                </a:highlight>
              </a:rPr>
              <a:t>In a successful CSRF attack, the attacker causes the victim user to carry out an action unintentionally. For example, this might be to change the email address on their account, to change their password, or to make a funds transfer. Depending on the nature of the action, the attacker might be able to gain full control over the user's account. If the compromised user has a privileged role within the application, then the attacker might be able to take full control of all the application's data and functionality.</a:t>
            </a:r>
            <a:endParaRPr>
              <a:solidFill>
                <a:srgbClr val="666666"/>
              </a:solidFill>
              <a:highlight>
                <a:srgbClr val="FFFFFF"/>
              </a:highlight>
            </a:endParaRPr>
          </a:p>
        </p:txBody>
      </p:sp>
      <p:sp>
        <p:nvSpPr>
          <p:cNvPr id="618" name="Google Shape;618;p77"/>
          <p:cNvSpPr txBox="1"/>
          <p:nvPr/>
        </p:nvSpPr>
        <p:spPr>
          <a:xfrm>
            <a:off x="681675" y="147242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impact of a CSRF attack</a:t>
            </a:r>
            <a:endParaRPr b="1" u="sng">
              <a:latin typeface="Lato"/>
              <a:ea typeface="Lato"/>
              <a:cs typeface="Lato"/>
              <a:sym typeface="Lato"/>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sp>
        <p:nvSpPr>
          <p:cNvPr id="623" name="Google Shape;623;p78"/>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24" name="Google Shape;624;p78"/>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666666"/>
                </a:solidFill>
                <a:highlight>
                  <a:srgbClr val="FFFFFF"/>
                </a:highlight>
              </a:rPr>
              <a:t>In a successful CSRF attack, the attacker causes the victim user to carry out an action unintentionally. For example, this might be to change the email address on their account, to change their password, or to make a funds transfer. Depending on the nature of the action, the attacker might be able to gain full control over the user's account. If the compromised user has a privileged role within the application, then the attacker might be able to take full control of all the application's data and functionality.</a:t>
            </a:r>
            <a:endParaRPr>
              <a:solidFill>
                <a:srgbClr val="666666"/>
              </a:solidFill>
              <a:highlight>
                <a:srgbClr val="FFFFFF"/>
              </a:highlight>
            </a:endParaRPr>
          </a:p>
        </p:txBody>
      </p:sp>
      <p:sp>
        <p:nvSpPr>
          <p:cNvPr id="625" name="Google Shape;625;p78"/>
          <p:cNvSpPr txBox="1"/>
          <p:nvPr/>
        </p:nvSpPr>
        <p:spPr>
          <a:xfrm>
            <a:off x="681675" y="147242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impact of a CSRF attack</a:t>
            </a:r>
            <a:endParaRPr b="1" u="sng">
              <a:latin typeface="Lato"/>
              <a:ea typeface="Lato"/>
              <a:cs typeface="Lato"/>
              <a:sym typeface="Lato"/>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9" name="Shape 629"/>
        <p:cNvGrpSpPr/>
        <p:nvPr/>
      </p:nvGrpSpPr>
      <p:grpSpPr>
        <a:xfrm>
          <a:off x="0" y="0"/>
          <a:ext cx="0" cy="0"/>
          <a:chOff x="0" y="0"/>
          <a:chExt cx="0" cy="0"/>
        </a:xfrm>
      </p:grpSpPr>
      <p:sp>
        <p:nvSpPr>
          <p:cNvPr id="630" name="Google Shape;630;p79"/>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31" name="Google Shape;631;p79"/>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666666"/>
                </a:solidFill>
                <a:highlight>
                  <a:srgbClr val="FFFFFF"/>
                </a:highlight>
              </a:rPr>
              <a:t>For a CSRF attack to be possible, three key conditions must be in place:</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A relevant action</a:t>
            </a:r>
            <a:r>
              <a:rPr b="1" lang="en-GB" sz="1200">
                <a:solidFill>
                  <a:srgbClr val="666666"/>
                </a:solidFill>
                <a:highlight>
                  <a:srgbClr val="FFFFFF"/>
                </a:highlight>
              </a:rPr>
              <a:t>.</a:t>
            </a:r>
            <a:r>
              <a:rPr lang="en-GB" sz="1200">
                <a:solidFill>
                  <a:srgbClr val="666666"/>
                </a:solidFill>
                <a:highlight>
                  <a:srgbClr val="FFFFFF"/>
                </a:highlight>
              </a:rPr>
              <a:t> There is an action within the application that the attacker has a reason to induce. This might be a privileged action (such as modifying permissions for other users) or any action on user-specific data (such as changing the user's own password).</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Cookie-based session handling</a:t>
            </a:r>
            <a:r>
              <a:rPr b="1" lang="en-GB" sz="1200">
                <a:solidFill>
                  <a:srgbClr val="666666"/>
                </a:solidFill>
                <a:highlight>
                  <a:srgbClr val="FFFFFF"/>
                </a:highlight>
              </a:rPr>
              <a:t>.</a:t>
            </a:r>
            <a:r>
              <a:rPr lang="en-GB" sz="1200">
                <a:solidFill>
                  <a:srgbClr val="666666"/>
                </a:solidFill>
                <a:highlight>
                  <a:srgbClr val="FFFFFF"/>
                </a:highlight>
              </a:rPr>
              <a:t> Performing the action involves issuing one or more HTTP requests, and the application relies solely on session cookies to identify the user who has made the requests. There is no other mechanism in place for tracking sessions or validating user requests.</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No unpredictable request parameters.</a:t>
            </a:r>
            <a:r>
              <a:rPr lang="en-GB" sz="1200">
                <a:solidFill>
                  <a:srgbClr val="666666"/>
                </a:solidFill>
                <a:highlight>
                  <a:srgbClr val="FFFFFF"/>
                </a:highlight>
              </a:rPr>
              <a:t> The requests that perform the action do not contain any parameters whose values the attacker cannot determine or guess. For example, when causing a user to change their password, the function is not vulnerable if an attacker needs to know the value of the existing password.</a:t>
            </a:r>
            <a:endParaRPr sz="1200">
              <a:solidFill>
                <a:srgbClr val="666666"/>
              </a:solidFill>
              <a:highlight>
                <a:srgbClr val="FFFFFF"/>
              </a:highlight>
            </a:endParaRPr>
          </a:p>
          <a:p>
            <a:pPr indent="0" lvl="0" marL="0" rtl="0" algn="l">
              <a:lnSpc>
                <a:spcPct val="115000"/>
              </a:lnSpc>
              <a:spcBef>
                <a:spcPts val="0"/>
              </a:spcBef>
              <a:spcAft>
                <a:spcPts val="0"/>
              </a:spcAft>
              <a:buNone/>
            </a:pPr>
            <a:r>
              <a:t/>
            </a:r>
            <a:endParaRPr>
              <a:solidFill>
                <a:srgbClr val="666666"/>
              </a:solidFill>
              <a:highlight>
                <a:srgbClr val="FFFFFF"/>
              </a:highlight>
            </a:endParaRPr>
          </a:p>
        </p:txBody>
      </p:sp>
      <p:sp>
        <p:nvSpPr>
          <p:cNvPr id="632" name="Google Shape;632;p79"/>
          <p:cNvSpPr txBox="1"/>
          <p:nvPr/>
        </p:nvSpPr>
        <p:spPr>
          <a:xfrm>
            <a:off x="681675" y="147242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How does CSRF work?</a:t>
            </a:r>
            <a:endParaRPr b="1" u="sng">
              <a:latin typeface="Lato"/>
              <a:ea typeface="Lato"/>
              <a:cs typeface="Lato"/>
              <a:sym typeface="Lato"/>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6" name="Shape 636"/>
        <p:cNvGrpSpPr/>
        <p:nvPr/>
      </p:nvGrpSpPr>
      <p:grpSpPr>
        <a:xfrm>
          <a:off x="0" y="0"/>
          <a:ext cx="0" cy="0"/>
          <a:chOff x="0" y="0"/>
          <a:chExt cx="0" cy="0"/>
        </a:xfrm>
      </p:grpSpPr>
      <p:sp>
        <p:nvSpPr>
          <p:cNvPr id="637" name="Google Shape;637;p80"/>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38" name="Google Shape;638;p80"/>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666666"/>
                </a:solidFill>
                <a:highlight>
                  <a:srgbClr val="FFFFFF"/>
                </a:highlight>
              </a:rPr>
              <a:t>For a CSRF attack to be possible, three key conditions must be in place:</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A relevant action</a:t>
            </a:r>
            <a:r>
              <a:rPr b="1" lang="en-GB" sz="1200">
                <a:solidFill>
                  <a:srgbClr val="666666"/>
                </a:solidFill>
                <a:highlight>
                  <a:srgbClr val="FFFFFF"/>
                </a:highlight>
              </a:rPr>
              <a:t>.</a:t>
            </a:r>
            <a:r>
              <a:rPr lang="en-GB" sz="1200">
                <a:solidFill>
                  <a:srgbClr val="666666"/>
                </a:solidFill>
                <a:highlight>
                  <a:srgbClr val="FFFFFF"/>
                </a:highlight>
              </a:rPr>
              <a:t> There is an action within the application that the attacker has a reason to induce. This might be a privileged action (such as modifying permissions for other users) or any action on user-specific data (such as changing the user's own password).</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Cookie-based session handling</a:t>
            </a:r>
            <a:r>
              <a:rPr b="1" lang="en-GB" sz="1200">
                <a:solidFill>
                  <a:srgbClr val="666666"/>
                </a:solidFill>
                <a:highlight>
                  <a:srgbClr val="FFFFFF"/>
                </a:highlight>
              </a:rPr>
              <a:t>.</a:t>
            </a:r>
            <a:r>
              <a:rPr lang="en-GB" sz="1200">
                <a:solidFill>
                  <a:srgbClr val="666666"/>
                </a:solidFill>
                <a:highlight>
                  <a:srgbClr val="FFFFFF"/>
                </a:highlight>
              </a:rPr>
              <a:t> Performing the action involves issuing one or more HTTP requests, and the application relies solely on session cookies to identify the user who has made the requests. There is no other mechanism in place for tracking sessions or validating user requests.</a:t>
            </a:r>
            <a:endParaRPr sz="1200">
              <a:solidFill>
                <a:srgbClr val="666666"/>
              </a:solidFill>
              <a:highlight>
                <a:srgbClr val="FFFFFF"/>
              </a:highlight>
            </a:endParaRPr>
          </a:p>
          <a:p>
            <a:pPr indent="-304800" lvl="0" marL="457200" rtl="0" algn="l">
              <a:lnSpc>
                <a:spcPct val="115000"/>
              </a:lnSpc>
              <a:spcBef>
                <a:spcPts val="0"/>
              </a:spcBef>
              <a:spcAft>
                <a:spcPts val="0"/>
              </a:spcAft>
              <a:buClr>
                <a:srgbClr val="666666"/>
              </a:buClr>
              <a:buSzPts val="1200"/>
              <a:buChar char="●"/>
            </a:pPr>
            <a:r>
              <a:rPr b="1" lang="en-GB" sz="1200">
                <a:solidFill>
                  <a:srgbClr val="FF0000"/>
                </a:solidFill>
                <a:highlight>
                  <a:srgbClr val="FFFFFF"/>
                </a:highlight>
              </a:rPr>
              <a:t>No unpredictable request parameters.</a:t>
            </a:r>
            <a:r>
              <a:rPr lang="en-GB" sz="1200">
                <a:solidFill>
                  <a:srgbClr val="666666"/>
                </a:solidFill>
                <a:highlight>
                  <a:srgbClr val="FFFFFF"/>
                </a:highlight>
              </a:rPr>
              <a:t> The requests that perform the action do not contain any parameters whose values the attacker cannot determine or guess. For example, when causing a user to change their password, the function is not vulnerable if an attacker needs to know the value of the existing password.</a:t>
            </a:r>
            <a:endParaRPr sz="1200">
              <a:solidFill>
                <a:srgbClr val="666666"/>
              </a:solidFill>
              <a:highlight>
                <a:srgbClr val="FFFFFF"/>
              </a:highlight>
            </a:endParaRPr>
          </a:p>
          <a:p>
            <a:pPr indent="0" lvl="0" marL="0" rtl="0" algn="l">
              <a:lnSpc>
                <a:spcPct val="115000"/>
              </a:lnSpc>
              <a:spcBef>
                <a:spcPts val="0"/>
              </a:spcBef>
              <a:spcAft>
                <a:spcPts val="0"/>
              </a:spcAft>
              <a:buNone/>
            </a:pPr>
            <a:r>
              <a:t/>
            </a:r>
            <a:endParaRPr>
              <a:solidFill>
                <a:srgbClr val="666666"/>
              </a:solidFill>
              <a:highlight>
                <a:srgbClr val="FFFFFF"/>
              </a:highlight>
            </a:endParaRPr>
          </a:p>
        </p:txBody>
      </p:sp>
      <p:sp>
        <p:nvSpPr>
          <p:cNvPr id="639" name="Google Shape;639;p80"/>
          <p:cNvSpPr txBox="1"/>
          <p:nvPr/>
        </p:nvSpPr>
        <p:spPr>
          <a:xfrm>
            <a:off x="681675" y="147242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How does CSRF work?</a:t>
            </a:r>
            <a:endParaRPr b="1" u="sng">
              <a:latin typeface="Lato"/>
              <a:ea typeface="Lato"/>
              <a:cs typeface="Lato"/>
              <a:sym typeface="Lato"/>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3" name="Shape 643"/>
        <p:cNvGrpSpPr/>
        <p:nvPr/>
      </p:nvGrpSpPr>
      <p:grpSpPr>
        <a:xfrm>
          <a:off x="0" y="0"/>
          <a:ext cx="0" cy="0"/>
          <a:chOff x="0" y="0"/>
          <a:chExt cx="0" cy="0"/>
        </a:xfrm>
      </p:grpSpPr>
      <p:sp>
        <p:nvSpPr>
          <p:cNvPr id="644" name="Google Shape;644;p81"/>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45" name="Google Shape;645;p81"/>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333332"/>
                </a:solidFill>
                <a:highlight>
                  <a:srgbClr val="FFFFFF"/>
                </a:highlight>
              </a:rPr>
              <a:t>With these conditions in place, the attacker can construct a web page containing the following HTML:</a:t>
            </a:r>
            <a:endParaRPr sz="1200">
              <a:solidFill>
                <a:srgbClr val="333332"/>
              </a:solidFill>
              <a:highlight>
                <a:srgbClr val="FFFFFF"/>
              </a:highlight>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&lt;html&gt;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&lt;body&gt;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&lt;form action="https://vulnerable-website.com/email/change" method="POST"&gt;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&lt;input type="hidden" name="email" value="pwned@evil-user.net" /&gt;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&lt;/form&gt;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&lt;script&gt;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document.forms[0].submit();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&lt;/script&gt;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  &lt;/body&gt;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GB" sz="1200">
                <a:solidFill>
                  <a:srgbClr val="FF00FF"/>
                </a:solidFill>
                <a:highlight>
                  <a:srgbClr val="FFFFFF"/>
                </a:highlight>
                <a:latin typeface="Courier New"/>
                <a:ea typeface="Courier New"/>
                <a:cs typeface="Courier New"/>
                <a:sym typeface="Courier New"/>
              </a:rPr>
              <a:t>&lt;/html&gt;</a:t>
            </a:r>
            <a:endParaRPr sz="1200">
              <a:solidFill>
                <a:srgbClr val="FF00FF"/>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200">
              <a:solidFill>
                <a:srgbClr val="666666"/>
              </a:solidFill>
              <a:highlight>
                <a:srgbClr val="FFFFFF"/>
              </a:highlight>
            </a:endParaRPr>
          </a:p>
          <a:p>
            <a:pPr indent="0" lvl="0" marL="0" rtl="0" algn="l">
              <a:lnSpc>
                <a:spcPct val="115000"/>
              </a:lnSpc>
              <a:spcBef>
                <a:spcPts val="0"/>
              </a:spcBef>
              <a:spcAft>
                <a:spcPts val="0"/>
              </a:spcAft>
              <a:buNone/>
            </a:pPr>
            <a:r>
              <a:t/>
            </a:r>
            <a:endParaRPr sz="1200">
              <a:solidFill>
                <a:srgbClr val="666666"/>
              </a:solidFill>
              <a:highlight>
                <a:srgbClr val="FFFFFF"/>
              </a:highlight>
            </a:endParaRPr>
          </a:p>
        </p:txBody>
      </p:sp>
      <p:sp>
        <p:nvSpPr>
          <p:cNvPr id="646" name="Google Shape;646;p81"/>
          <p:cNvSpPr txBox="1"/>
          <p:nvPr/>
        </p:nvSpPr>
        <p:spPr>
          <a:xfrm>
            <a:off x="683350" y="152407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How does CSRF work?</a:t>
            </a:r>
            <a:endParaRPr b="1" u="sng">
              <a:latin typeface="Lato"/>
              <a:ea typeface="Lato"/>
              <a:cs typeface="Lato"/>
              <a:sym typeface="Lato"/>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0" name="Shape 650"/>
        <p:cNvGrpSpPr/>
        <p:nvPr/>
      </p:nvGrpSpPr>
      <p:grpSpPr>
        <a:xfrm>
          <a:off x="0" y="0"/>
          <a:ext cx="0" cy="0"/>
          <a:chOff x="0" y="0"/>
          <a:chExt cx="0" cy="0"/>
        </a:xfrm>
      </p:grpSpPr>
      <p:sp>
        <p:nvSpPr>
          <p:cNvPr id="651" name="Google Shape;651;p82"/>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52" name="Google Shape;652;p82"/>
          <p:cNvSpPr txBox="1"/>
          <p:nvPr/>
        </p:nvSpPr>
        <p:spPr>
          <a:xfrm>
            <a:off x="743650" y="176615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333332"/>
                </a:solidFill>
                <a:highlight>
                  <a:srgbClr val="FFFFFF"/>
                </a:highlight>
              </a:rPr>
              <a:t>If a victim user visits the attacker's web page, the following will happen:</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The attacker's page will trigger an </a:t>
            </a:r>
            <a:r>
              <a:rPr lang="en-GB">
                <a:solidFill>
                  <a:srgbClr val="FF0000"/>
                </a:solidFill>
                <a:highlight>
                  <a:srgbClr val="FFFFFF"/>
                </a:highlight>
              </a:rPr>
              <a:t>HTTP request to the vulnerable web site</a:t>
            </a:r>
            <a:r>
              <a:rPr lang="en-GB">
                <a:solidFill>
                  <a:srgbClr val="333332"/>
                </a:solidFill>
                <a:highlight>
                  <a:srgbClr val="FFFFFF"/>
                </a:highlight>
              </a:rPr>
              <a:t>.</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If the user is logged in to the vulnerable web site, their browser will automatically include their </a:t>
            </a:r>
            <a:r>
              <a:rPr lang="en-GB">
                <a:solidFill>
                  <a:srgbClr val="FF0000"/>
                </a:solidFill>
                <a:highlight>
                  <a:srgbClr val="FFFFFF"/>
                </a:highlight>
              </a:rPr>
              <a:t>session cookie in the request</a:t>
            </a:r>
            <a:r>
              <a:rPr lang="en-GB">
                <a:solidFill>
                  <a:srgbClr val="333332"/>
                </a:solidFill>
                <a:highlight>
                  <a:srgbClr val="FFFFFF"/>
                </a:highlight>
              </a:rPr>
              <a:t> (assuming SameSite cookies are not being used).</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The vulnerable web site will process the request in the normal way, treat it as having been made by the victim user, and </a:t>
            </a:r>
            <a:r>
              <a:rPr lang="en-GB">
                <a:solidFill>
                  <a:srgbClr val="FF0000"/>
                </a:solidFill>
                <a:highlight>
                  <a:srgbClr val="FFFFFF"/>
                </a:highlight>
              </a:rPr>
              <a:t>change their email address</a:t>
            </a:r>
            <a:r>
              <a:rPr lang="en-GB">
                <a:solidFill>
                  <a:srgbClr val="333332"/>
                </a:solidFill>
                <a:highlight>
                  <a:srgbClr val="FFFFFF"/>
                </a:highlight>
              </a:rPr>
              <a:t>.</a:t>
            </a:r>
            <a:endParaRPr>
              <a:solidFill>
                <a:srgbClr val="333332"/>
              </a:solidFill>
              <a:highlight>
                <a:srgbClr val="FFFFFF"/>
              </a:highlight>
            </a:endParaRPr>
          </a:p>
          <a:p>
            <a:pPr indent="0" lvl="0" marL="0" rtl="0" algn="l">
              <a:lnSpc>
                <a:spcPct val="115000"/>
              </a:lnSpc>
              <a:spcBef>
                <a:spcPts val="0"/>
              </a:spcBef>
              <a:spcAft>
                <a:spcPts val="0"/>
              </a:spcAft>
              <a:buNone/>
            </a:pPr>
            <a:r>
              <a:t/>
            </a:r>
            <a:endParaRPr>
              <a:solidFill>
                <a:srgbClr val="333332"/>
              </a:solidFill>
              <a:highlight>
                <a:srgbClr val="FFFFFF"/>
              </a:highlight>
            </a:endParaRPr>
          </a:p>
        </p:txBody>
      </p:sp>
      <p:sp>
        <p:nvSpPr>
          <p:cNvPr id="653" name="Google Shape;653;p82"/>
          <p:cNvSpPr txBox="1"/>
          <p:nvPr/>
        </p:nvSpPr>
        <p:spPr>
          <a:xfrm>
            <a:off x="683350" y="152407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How does CSRF work?</a:t>
            </a:r>
            <a:endParaRPr b="1" u="sng">
              <a:latin typeface="Lato"/>
              <a:ea typeface="Lato"/>
              <a:cs typeface="Lato"/>
              <a:sym typeface="Lato"/>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7" name="Shape 657"/>
        <p:cNvGrpSpPr/>
        <p:nvPr/>
      </p:nvGrpSpPr>
      <p:grpSpPr>
        <a:xfrm>
          <a:off x="0" y="0"/>
          <a:ext cx="0" cy="0"/>
          <a:chOff x="0" y="0"/>
          <a:chExt cx="0" cy="0"/>
        </a:xfrm>
      </p:grpSpPr>
      <p:sp>
        <p:nvSpPr>
          <p:cNvPr id="658" name="Google Shape;658;p83"/>
          <p:cNvSpPr txBox="1"/>
          <p:nvPr>
            <p:ph type="title"/>
          </p:nvPr>
        </p:nvSpPr>
        <p:spPr>
          <a:xfrm>
            <a:off x="565450" y="655575"/>
            <a:ext cx="7688700" cy="43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400">
                <a:solidFill>
                  <a:srgbClr val="434343"/>
                </a:solidFill>
                <a:latin typeface="Arial"/>
                <a:ea typeface="Arial"/>
                <a:cs typeface="Arial"/>
                <a:sym typeface="Arial"/>
              </a:rPr>
              <a:t>Cross-site request forgery (CSRF)</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sz="1800">
              <a:solidFill>
                <a:srgbClr val="434343"/>
              </a:solidFill>
              <a:latin typeface="Arial"/>
              <a:ea typeface="Arial"/>
              <a:cs typeface="Arial"/>
              <a:sym typeface="Arial"/>
            </a:endParaRPr>
          </a:p>
          <a:p>
            <a:pPr indent="0" lvl="0" marL="0" rtl="0" algn="l">
              <a:lnSpc>
                <a:spcPct val="150000"/>
              </a:lnSpc>
              <a:spcBef>
                <a:spcPts val="0"/>
              </a:spcBef>
              <a:spcAft>
                <a:spcPts val="0"/>
              </a:spcAft>
              <a:buNone/>
            </a:pPr>
            <a:r>
              <a:t/>
            </a:r>
            <a:endParaRPr b="0" sz="1800">
              <a:solidFill>
                <a:srgbClr val="434343"/>
              </a:solidFill>
              <a:latin typeface="Arial"/>
              <a:ea typeface="Arial"/>
              <a:cs typeface="Arial"/>
              <a:sym typeface="Arial"/>
            </a:endParaRPr>
          </a:p>
          <a:p>
            <a:pPr indent="0" lvl="0" marL="0" rtl="0" algn="l">
              <a:lnSpc>
                <a:spcPct val="115000"/>
              </a:lnSpc>
              <a:spcBef>
                <a:spcPts val="200"/>
              </a:spcBef>
              <a:spcAft>
                <a:spcPts val="0"/>
              </a:spcAft>
              <a:buNone/>
            </a:pPr>
            <a:r>
              <a:t/>
            </a:r>
            <a:endParaRPr b="0" sz="2300">
              <a:solidFill>
                <a:srgbClr val="000000"/>
              </a:solidFill>
              <a:highlight>
                <a:srgbClr val="FFFFFF"/>
              </a:highlight>
              <a:latin typeface="Arial"/>
              <a:ea typeface="Arial"/>
              <a:cs typeface="Arial"/>
              <a:sym typeface="Arial"/>
            </a:endParaRPr>
          </a:p>
          <a:p>
            <a:pPr indent="0" lvl="0" marL="0" rtl="0" algn="l">
              <a:lnSpc>
                <a:spcPct val="115000"/>
              </a:lnSpc>
              <a:spcBef>
                <a:spcPts val="600"/>
              </a:spcBef>
              <a:spcAft>
                <a:spcPts val="0"/>
              </a:spcAft>
              <a:buNone/>
            </a:pPr>
            <a:r>
              <a:t/>
            </a:r>
            <a:endParaRPr b="0" sz="11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b="0" sz="1050">
              <a:solidFill>
                <a:srgbClr val="000000"/>
              </a:solidFill>
              <a:latin typeface="Roboto"/>
              <a:ea typeface="Roboto"/>
              <a:cs typeface="Roboto"/>
              <a:sym typeface="Roboto"/>
            </a:endParaRPr>
          </a:p>
          <a:p>
            <a:pPr indent="0" lvl="0" marL="0" rtl="0" algn="l">
              <a:spcBef>
                <a:spcPts val="0"/>
              </a:spcBef>
              <a:spcAft>
                <a:spcPts val="0"/>
              </a:spcAft>
              <a:buNone/>
            </a:pPr>
            <a:r>
              <a:t/>
            </a:r>
            <a:endParaRPr/>
          </a:p>
        </p:txBody>
      </p:sp>
      <p:sp>
        <p:nvSpPr>
          <p:cNvPr id="659" name="Google Shape;659;p83"/>
          <p:cNvSpPr txBox="1"/>
          <p:nvPr/>
        </p:nvSpPr>
        <p:spPr>
          <a:xfrm>
            <a:off x="683350" y="1879800"/>
            <a:ext cx="8128500" cy="32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333332"/>
                </a:solidFill>
                <a:highlight>
                  <a:srgbClr val="FFFFFF"/>
                </a:highlight>
              </a:rPr>
              <a:t>The most robust way to defend against CSRF attacks is to include a </a:t>
            </a:r>
            <a:r>
              <a:rPr lang="en-GB">
                <a:solidFill>
                  <a:srgbClr val="FF0000"/>
                </a:solidFill>
                <a:highlight>
                  <a:srgbClr val="FFFFFF"/>
                </a:highlight>
              </a:rPr>
              <a:t>CSRF token </a:t>
            </a:r>
            <a:r>
              <a:rPr lang="en-GB">
                <a:solidFill>
                  <a:srgbClr val="333332"/>
                </a:solidFill>
                <a:highlight>
                  <a:srgbClr val="FFFFFF"/>
                </a:highlight>
              </a:rPr>
              <a:t>within relevant requests. The token should be:</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Unpredictable with high entropy, as for session tokens in general.</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Tied to the user's session.</a:t>
            </a:r>
            <a:endParaRPr>
              <a:solidFill>
                <a:srgbClr val="333332"/>
              </a:solidFill>
              <a:highlight>
                <a:srgbClr val="FFFFFF"/>
              </a:highlight>
            </a:endParaRPr>
          </a:p>
          <a:p>
            <a:pPr indent="-317500" lvl="0" marL="457200" rtl="0" algn="l">
              <a:lnSpc>
                <a:spcPct val="115000"/>
              </a:lnSpc>
              <a:spcBef>
                <a:spcPts val="0"/>
              </a:spcBef>
              <a:spcAft>
                <a:spcPts val="0"/>
              </a:spcAft>
              <a:buClr>
                <a:srgbClr val="333332"/>
              </a:buClr>
              <a:buSzPts val="1400"/>
              <a:buChar char="●"/>
            </a:pPr>
            <a:r>
              <a:rPr lang="en-GB">
                <a:solidFill>
                  <a:srgbClr val="333332"/>
                </a:solidFill>
                <a:highlight>
                  <a:srgbClr val="FFFFFF"/>
                </a:highlight>
              </a:rPr>
              <a:t>Strictly validated in every case before the relevant action is executed.</a:t>
            </a:r>
            <a:endParaRPr>
              <a:solidFill>
                <a:srgbClr val="333332"/>
              </a:solidFill>
              <a:highlight>
                <a:srgbClr val="FFFFFF"/>
              </a:highlight>
            </a:endParaRPr>
          </a:p>
          <a:p>
            <a:pPr indent="0" lvl="0" marL="0" rtl="0" algn="l">
              <a:lnSpc>
                <a:spcPct val="115000"/>
              </a:lnSpc>
              <a:spcBef>
                <a:spcPts val="0"/>
              </a:spcBef>
              <a:spcAft>
                <a:spcPts val="0"/>
              </a:spcAft>
              <a:buNone/>
            </a:pPr>
            <a:r>
              <a:t/>
            </a:r>
            <a:endParaRPr>
              <a:solidFill>
                <a:srgbClr val="333332"/>
              </a:solidFill>
              <a:highlight>
                <a:srgbClr val="FFFFFF"/>
              </a:highlight>
            </a:endParaRPr>
          </a:p>
        </p:txBody>
      </p:sp>
      <p:sp>
        <p:nvSpPr>
          <p:cNvPr id="660" name="Google Shape;660;p83"/>
          <p:cNvSpPr txBox="1"/>
          <p:nvPr/>
        </p:nvSpPr>
        <p:spPr>
          <a:xfrm>
            <a:off x="683350" y="1524075"/>
            <a:ext cx="75708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Lato"/>
                <a:ea typeface="Lato"/>
                <a:cs typeface="Lato"/>
                <a:sym typeface="Lato"/>
              </a:rPr>
              <a:t>Preventing CSRF attacks</a:t>
            </a:r>
            <a:endParaRPr b="1" u="sng">
              <a:latin typeface="Lato"/>
              <a:ea typeface="Lato"/>
              <a:cs typeface="Lato"/>
              <a:sym typeface="Lato"/>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64" name="Shape 664"/>
        <p:cNvGrpSpPr/>
        <p:nvPr/>
      </p:nvGrpSpPr>
      <p:grpSpPr>
        <a:xfrm>
          <a:off x="0" y="0"/>
          <a:ext cx="0" cy="0"/>
          <a:chOff x="0" y="0"/>
          <a:chExt cx="0" cy="0"/>
        </a:xfrm>
      </p:grpSpPr>
      <p:sp>
        <p:nvSpPr>
          <p:cNvPr id="665" name="Google Shape;665;p84"/>
          <p:cNvSpPr txBox="1"/>
          <p:nvPr/>
        </p:nvSpPr>
        <p:spPr>
          <a:xfrm>
            <a:off x="2551100" y="1877550"/>
            <a:ext cx="4936800" cy="694200"/>
          </a:xfrm>
          <a:prstGeom prst="rect">
            <a:avLst/>
          </a:prstGeom>
          <a:noFill/>
          <a:ln>
            <a:noFill/>
          </a:ln>
          <a:effectLst>
            <a:outerShdw blurRad="85725" rotWithShape="0" algn="bl" dir="8820000" dist="114300">
              <a:srgbClr val="000000">
                <a:alpha val="47000"/>
              </a:srgbClr>
            </a:outerShdw>
          </a:effectLst>
        </p:spPr>
        <p:txBody>
          <a:bodyPr anchorCtr="0" anchor="t" bIns="91425" lIns="91425" spcFirstLastPara="1" rIns="91425" wrap="square" tIns="91425">
            <a:noAutofit/>
          </a:bodyPr>
          <a:lstStyle/>
          <a:p>
            <a:pPr indent="0" lvl="0" marL="457200" rtl="0" algn="just">
              <a:spcBef>
                <a:spcPts val="0"/>
              </a:spcBef>
              <a:spcAft>
                <a:spcPts val="0"/>
              </a:spcAft>
              <a:buNone/>
            </a:pPr>
            <a:r>
              <a:rPr b="1" lang="en-GB" sz="4800">
                <a:solidFill>
                  <a:srgbClr val="FFFFFF"/>
                </a:solidFill>
                <a:latin typeface="Courier New"/>
                <a:ea typeface="Courier New"/>
                <a:cs typeface="Courier New"/>
                <a:sym typeface="Courier New"/>
              </a:rPr>
              <a:t>THANK YOU</a:t>
            </a:r>
            <a:endParaRPr b="1" sz="4800">
              <a:solidFill>
                <a:srgbClr val="FFFFFF"/>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Application Core Defense Mechanisms</a:t>
            </a:r>
            <a:endParaRPr/>
          </a:p>
        </p:txBody>
      </p:sp>
      <p:sp>
        <p:nvSpPr>
          <p:cNvPr id="220" name="Google Shape;220;p24"/>
          <p:cNvSpPr txBox="1"/>
          <p:nvPr>
            <p:ph idx="1" type="body"/>
          </p:nvPr>
        </p:nvSpPr>
        <p:spPr>
          <a:xfrm>
            <a:off x="488950" y="1833625"/>
            <a:ext cx="7893900" cy="16470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AutoNum type="arabicPeriod"/>
            </a:pPr>
            <a:r>
              <a:rPr lang="en-GB" sz="1200"/>
              <a:t>The session management is the process of users </a:t>
            </a:r>
            <a:r>
              <a:rPr lang="en-GB" sz="1200"/>
              <a:t>access</a:t>
            </a:r>
            <a:r>
              <a:rPr lang="en-GB" sz="1200"/>
              <a:t> to manage the authenticated users sessions.</a:t>
            </a:r>
            <a:endParaRPr sz="1200"/>
          </a:p>
          <a:p>
            <a:pPr indent="-304800" lvl="0" marL="457200" rtl="0" algn="l">
              <a:lnSpc>
                <a:spcPct val="115000"/>
              </a:lnSpc>
              <a:spcBef>
                <a:spcPts val="0"/>
              </a:spcBef>
              <a:spcAft>
                <a:spcPts val="0"/>
              </a:spcAft>
              <a:buSzPts val="1200"/>
              <a:buAutoNum type="arabicPeriod"/>
            </a:pPr>
            <a:r>
              <a:rPr lang="en-GB" sz="1200"/>
              <a:t>all web applications meet this requirement by creating a session for each user and issuing the user a token that </a:t>
            </a:r>
            <a:r>
              <a:rPr lang="en-GB" sz="1200"/>
              <a:t>identifies</a:t>
            </a:r>
            <a:r>
              <a:rPr lang="en-GB" sz="1200"/>
              <a:t> the session. </a:t>
            </a:r>
            <a:endParaRPr sz="1200"/>
          </a:p>
          <a:p>
            <a:pPr indent="-304800" lvl="0" marL="457200" rtl="0" algn="l">
              <a:lnSpc>
                <a:spcPct val="115000"/>
              </a:lnSpc>
              <a:spcBef>
                <a:spcPts val="0"/>
              </a:spcBef>
              <a:spcAft>
                <a:spcPts val="0"/>
              </a:spcAft>
              <a:buSzPts val="1200"/>
              <a:buAutoNum type="arabicPeriod"/>
            </a:pPr>
            <a:r>
              <a:rPr lang="en-GB" sz="1200"/>
              <a:t>The session itself is a set of data structures held on the server that track the state of the user’s interaction with the application.</a:t>
            </a:r>
            <a:endParaRPr sz="1200"/>
          </a:p>
        </p:txBody>
      </p:sp>
      <p:sp>
        <p:nvSpPr>
          <p:cNvPr id="221" name="Google Shape;221;p24"/>
          <p:cNvSpPr txBox="1"/>
          <p:nvPr/>
        </p:nvSpPr>
        <p:spPr>
          <a:xfrm>
            <a:off x="488950" y="1391650"/>
            <a:ext cx="61215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Session Management</a:t>
            </a:r>
            <a:endParaRPr sz="1800">
              <a:latin typeface="Lato"/>
              <a:ea typeface="Lato"/>
              <a:cs typeface="Lato"/>
              <a:sym typeface="Lato"/>
            </a:endParaRPr>
          </a:p>
        </p:txBody>
      </p:sp>
      <p:sp>
        <p:nvSpPr>
          <p:cNvPr id="222" name="Google Shape;222;p24"/>
          <p:cNvSpPr/>
          <p:nvPr/>
        </p:nvSpPr>
        <p:spPr>
          <a:xfrm>
            <a:off x="4420525" y="3046850"/>
            <a:ext cx="3962400" cy="170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txBox="1"/>
          <p:nvPr/>
        </p:nvSpPr>
        <p:spPr>
          <a:xfrm>
            <a:off x="4658075" y="3232750"/>
            <a:ext cx="3284400" cy="4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0000"/>
                </a:solidFill>
                <a:latin typeface="Lato"/>
                <a:ea typeface="Lato"/>
                <a:cs typeface="Lato"/>
                <a:sym typeface="Lato"/>
              </a:rPr>
              <a:t>Session Expired Please Login Again !</a:t>
            </a:r>
            <a:endParaRPr>
              <a:solidFill>
                <a:srgbClr val="FF0000"/>
              </a:solidFill>
              <a:latin typeface="Lato"/>
              <a:ea typeface="Lato"/>
              <a:cs typeface="Lato"/>
              <a:sym typeface="Lato"/>
            </a:endParaRPr>
          </a:p>
        </p:txBody>
      </p:sp>
      <p:sp>
        <p:nvSpPr>
          <p:cNvPr id="224" name="Google Shape;224;p24"/>
          <p:cNvSpPr txBox="1"/>
          <p:nvPr/>
        </p:nvSpPr>
        <p:spPr>
          <a:xfrm>
            <a:off x="4905950" y="3749175"/>
            <a:ext cx="2757600" cy="2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www.bank.com/login</a:t>
            </a:r>
            <a:endParaRPr>
              <a:latin typeface="Lato"/>
              <a:ea typeface="Lato"/>
              <a:cs typeface="Lato"/>
              <a:sym typeface="Lato"/>
            </a:endParaRPr>
          </a:p>
        </p:txBody>
      </p:sp>
      <p:sp>
        <p:nvSpPr>
          <p:cNvPr id="225" name="Google Shape;225;p24"/>
          <p:cNvSpPr/>
          <p:nvPr/>
        </p:nvSpPr>
        <p:spPr>
          <a:xfrm>
            <a:off x="5618624" y="4196952"/>
            <a:ext cx="888300" cy="366600"/>
          </a:xfrm>
          <a:prstGeom prst="rect">
            <a:avLst/>
          </a:prstGeom>
          <a:solidFill>
            <a:schemeClr val="lt2"/>
          </a:solidFill>
          <a:ln cap="flat" cmpd="sng" w="9525">
            <a:solidFill>
              <a:schemeClr val="dk2"/>
            </a:solidFill>
            <a:prstDash val="solid"/>
            <a:round/>
            <a:headEnd len="sm" w="sm" type="none"/>
            <a:tailEnd len="sm" w="sm" type="none"/>
          </a:ln>
          <a:effectLst>
            <a:outerShdw blurRad="171450" rotWithShape="0" algn="bl" dir="5400000" dist="66675">
              <a:srgbClr val="000000">
                <a:alpha val="50000"/>
              </a:srgbClr>
            </a:outerShdw>
          </a:effectLst>
        </p:spPr>
        <p:txBody>
          <a:bodyPr anchorCtr="0" anchor="ctr" bIns="91425" lIns="91425" spcFirstLastPara="1" rIns="91425" wrap="square" tIns="91425">
            <a:noAutofit/>
          </a:bodyPr>
          <a:lstStyle/>
          <a:p>
            <a:pPr indent="0" lvl="0" marL="216000" rtl="0" algn="l">
              <a:spcBef>
                <a:spcPts val="0"/>
              </a:spcBef>
              <a:spcAft>
                <a:spcPts val="0"/>
              </a:spcAft>
              <a:buNone/>
            </a:pPr>
            <a:r>
              <a:rPr lang="en-GB">
                <a:solidFill>
                  <a:srgbClr val="0000FF"/>
                </a:solidFill>
              </a:rPr>
              <a:t>OK</a:t>
            </a:r>
            <a:endParaRPr>
              <a:solidFill>
                <a:srgbClr val="0000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5"/>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Application Core Defense Mechanisms</a:t>
            </a:r>
            <a:endParaRPr/>
          </a:p>
        </p:txBody>
      </p:sp>
      <p:sp>
        <p:nvSpPr>
          <p:cNvPr id="231" name="Google Shape;231;p25"/>
          <p:cNvSpPr txBox="1"/>
          <p:nvPr>
            <p:ph idx="1" type="body"/>
          </p:nvPr>
        </p:nvSpPr>
        <p:spPr>
          <a:xfrm>
            <a:off x="488950" y="1833625"/>
            <a:ext cx="7893900" cy="16470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AutoNum type="arabicPeriod"/>
            </a:pPr>
            <a:r>
              <a:rPr lang="en-GB" sz="1200"/>
              <a:t>The </a:t>
            </a:r>
            <a:r>
              <a:rPr lang="en-GB" sz="1200"/>
              <a:t>final</a:t>
            </a:r>
            <a:r>
              <a:rPr lang="en-GB" sz="1200"/>
              <a:t> logical step in the process of handling user access is check the users permissions. </a:t>
            </a:r>
            <a:r>
              <a:rPr lang="en-GB" sz="1200"/>
              <a:t>Whether</a:t>
            </a:r>
            <a:r>
              <a:rPr lang="en-GB" sz="1200"/>
              <a:t> the user is </a:t>
            </a:r>
            <a:r>
              <a:rPr lang="en-GB" sz="1200"/>
              <a:t>permitted to access the functions and resources.</a:t>
            </a:r>
            <a:endParaRPr sz="1200"/>
          </a:p>
          <a:p>
            <a:pPr indent="-304800" lvl="0" marL="457200" rtl="0" algn="l">
              <a:lnSpc>
                <a:spcPct val="115000"/>
              </a:lnSpc>
              <a:spcBef>
                <a:spcPts val="0"/>
              </a:spcBef>
              <a:spcAft>
                <a:spcPts val="0"/>
              </a:spcAft>
              <a:buSzPts val="1200"/>
              <a:buAutoNum type="arabicPeriod"/>
            </a:pPr>
            <a:r>
              <a:rPr lang="en-GB" sz="1200"/>
              <a:t>The access control mechanism usually needs to implement some fine-grained logic, with different considerations being relevant to different areas of the application and different types of functionality. </a:t>
            </a:r>
            <a:endParaRPr sz="1200"/>
          </a:p>
          <a:p>
            <a:pPr indent="-304800" lvl="0" marL="457200" rtl="0" algn="l">
              <a:lnSpc>
                <a:spcPct val="115000"/>
              </a:lnSpc>
              <a:spcBef>
                <a:spcPts val="0"/>
              </a:spcBef>
              <a:spcAft>
                <a:spcPts val="0"/>
              </a:spcAft>
              <a:buSzPts val="1200"/>
              <a:buAutoNum type="arabicPeriod"/>
            </a:pPr>
            <a:r>
              <a:rPr lang="en-GB" sz="1200"/>
              <a:t> An application might support numerous user roles, each involving different combinations of specific privileges. </a:t>
            </a:r>
            <a:endParaRPr sz="1200"/>
          </a:p>
          <a:p>
            <a:pPr indent="0" lvl="0" marL="457200" rtl="0" algn="l">
              <a:lnSpc>
                <a:spcPct val="115000"/>
              </a:lnSpc>
              <a:spcBef>
                <a:spcPts val="1600"/>
              </a:spcBef>
              <a:spcAft>
                <a:spcPts val="1600"/>
              </a:spcAft>
              <a:buNone/>
            </a:pPr>
            <a:r>
              <a:rPr lang="en-GB" sz="1200"/>
              <a:t> </a:t>
            </a:r>
            <a:endParaRPr sz="1200"/>
          </a:p>
        </p:txBody>
      </p:sp>
      <p:sp>
        <p:nvSpPr>
          <p:cNvPr id="232" name="Google Shape;232;p25"/>
          <p:cNvSpPr txBox="1"/>
          <p:nvPr/>
        </p:nvSpPr>
        <p:spPr>
          <a:xfrm>
            <a:off x="488950" y="1391650"/>
            <a:ext cx="61215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Access Control</a:t>
            </a:r>
            <a:endParaRPr sz="1800">
              <a:latin typeface="Lato"/>
              <a:ea typeface="Lato"/>
              <a:cs typeface="Lato"/>
              <a:sym typeface="Lato"/>
            </a:endParaRPr>
          </a:p>
        </p:txBody>
      </p:sp>
      <p:sp>
        <p:nvSpPr>
          <p:cNvPr id="233" name="Google Shape;233;p25"/>
          <p:cNvSpPr/>
          <p:nvPr/>
        </p:nvSpPr>
        <p:spPr>
          <a:xfrm>
            <a:off x="4689050" y="3284400"/>
            <a:ext cx="3935100" cy="164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 name="Google Shape;234;p25"/>
          <p:cNvCxnSpPr/>
          <p:nvPr/>
        </p:nvCxnSpPr>
        <p:spPr>
          <a:xfrm>
            <a:off x="4751025" y="3645900"/>
            <a:ext cx="3800700" cy="30900"/>
          </a:xfrm>
          <a:prstGeom prst="straightConnector1">
            <a:avLst/>
          </a:prstGeom>
          <a:noFill/>
          <a:ln cap="flat" cmpd="sng" w="9525">
            <a:solidFill>
              <a:schemeClr val="dk2"/>
            </a:solidFill>
            <a:prstDash val="solid"/>
            <a:round/>
            <a:headEnd len="med" w="med" type="none"/>
            <a:tailEnd len="med" w="med" type="none"/>
          </a:ln>
        </p:spPr>
      </p:cxnSp>
      <p:sp>
        <p:nvSpPr>
          <p:cNvPr id="235" name="Google Shape;235;p25"/>
          <p:cNvSpPr txBox="1"/>
          <p:nvPr/>
        </p:nvSpPr>
        <p:spPr>
          <a:xfrm>
            <a:off x="4782000" y="3336050"/>
            <a:ext cx="2292900" cy="23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Access Denied [403]</a:t>
            </a:r>
            <a:endParaRPr>
              <a:latin typeface="Lato"/>
              <a:ea typeface="Lato"/>
              <a:cs typeface="Lato"/>
              <a:sym typeface="Lato"/>
            </a:endParaRPr>
          </a:p>
        </p:txBody>
      </p:sp>
      <p:sp>
        <p:nvSpPr>
          <p:cNvPr id="236" name="Google Shape;236;p25"/>
          <p:cNvSpPr txBox="1"/>
          <p:nvPr/>
        </p:nvSpPr>
        <p:spPr>
          <a:xfrm>
            <a:off x="4905950" y="3924750"/>
            <a:ext cx="3077700" cy="74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rgbClr val="FF0000"/>
                </a:solidFill>
                <a:latin typeface="Lato"/>
                <a:ea typeface="Lato"/>
                <a:cs typeface="Lato"/>
                <a:sym typeface="Lato"/>
              </a:rPr>
              <a:t>We’re sorry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You are not </a:t>
            </a:r>
            <a:r>
              <a:rPr lang="en-GB" sz="1100">
                <a:solidFill>
                  <a:srgbClr val="FF0000"/>
                </a:solidFill>
                <a:latin typeface="Lato"/>
                <a:ea typeface="Lato"/>
                <a:cs typeface="Lato"/>
                <a:sym typeface="Lato"/>
              </a:rPr>
              <a:t>authorized to access this page</a:t>
            </a:r>
            <a:r>
              <a:rPr lang="en-GB" sz="1100">
                <a:solidFill>
                  <a:srgbClr val="FF0000"/>
                </a:solidFill>
                <a:latin typeface="Lato"/>
                <a:ea typeface="Lato"/>
                <a:cs typeface="Lato"/>
                <a:sym typeface="Lato"/>
              </a:rPr>
              <a:t> </a:t>
            </a:r>
            <a:endParaRPr sz="1100">
              <a:solidFill>
                <a:srgbClr val="FF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6"/>
          <p:cNvSpPr txBox="1"/>
          <p:nvPr>
            <p:ph type="title"/>
          </p:nvPr>
        </p:nvSpPr>
        <p:spPr>
          <a:xfrm>
            <a:off x="524325" y="582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Application Core Defense Mechanisms</a:t>
            </a:r>
            <a:endParaRPr/>
          </a:p>
        </p:txBody>
      </p:sp>
      <p:sp>
        <p:nvSpPr>
          <p:cNvPr id="242" name="Google Shape;242;p26"/>
          <p:cNvSpPr txBox="1"/>
          <p:nvPr>
            <p:ph idx="1" type="body"/>
          </p:nvPr>
        </p:nvSpPr>
        <p:spPr>
          <a:xfrm>
            <a:off x="488950" y="1833625"/>
            <a:ext cx="7893900" cy="16470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AutoNum type="arabicPeriod"/>
            </a:pPr>
            <a:r>
              <a:rPr lang="en-GB" sz="1200"/>
              <a:t>All user input is untrusted.</a:t>
            </a:r>
            <a:endParaRPr sz="1200"/>
          </a:p>
          <a:p>
            <a:pPr indent="-304800" lvl="0" marL="457200" rtl="0" algn="l">
              <a:lnSpc>
                <a:spcPct val="115000"/>
              </a:lnSpc>
              <a:spcBef>
                <a:spcPts val="0"/>
              </a:spcBef>
              <a:spcAft>
                <a:spcPts val="0"/>
              </a:spcAft>
              <a:buSzPts val="1200"/>
              <a:buAutoNum type="arabicPeriod"/>
            </a:pPr>
            <a:r>
              <a:rPr lang="en-GB" sz="1200"/>
              <a:t> variety of attacks against web applications involve submitting unexpected input, crafted to cause behavior that was not intended by the application’s designers.</a:t>
            </a:r>
            <a:r>
              <a:rPr lang="en-GB" sz="1200"/>
              <a:t> </a:t>
            </a:r>
            <a:endParaRPr sz="1200"/>
          </a:p>
          <a:p>
            <a:pPr indent="-304800" lvl="0" marL="457200" rtl="0" algn="l">
              <a:lnSpc>
                <a:spcPct val="115000"/>
              </a:lnSpc>
              <a:spcBef>
                <a:spcPts val="0"/>
              </a:spcBef>
              <a:spcAft>
                <a:spcPts val="0"/>
              </a:spcAft>
              <a:buSzPts val="1200"/>
              <a:buAutoNum type="arabicPeriod"/>
            </a:pPr>
            <a:r>
              <a:rPr lang="en-GB" sz="1200"/>
              <a:t>Input-based vulnerabilities can arise anywhere within an application’s functionality, and in relation to practically every type of technology in common use.</a:t>
            </a:r>
            <a:endParaRPr sz="1200"/>
          </a:p>
          <a:p>
            <a:pPr indent="-304800" lvl="0" marL="457200" rtl="0" algn="l">
              <a:lnSpc>
                <a:spcPct val="115000"/>
              </a:lnSpc>
              <a:spcBef>
                <a:spcPts val="0"/>
              </a:spcBef>
              <a:spcAft>
                <a:spcPts val="0"/>
              </a:spcAft>
              <a:buSzPts val="1200"/>
              <a:buAutoNum type="arabicPeriod"/>
            </a:pPr>
            <a:r>
              <a:rPr lang="en-GB" sz="1200"/>
              <a:t>“Input validation” is often cited as the necessary defense against these attacks.</a:t>
            </a:r>
            <a:endParaRPr sz="1200"/>
          </a:p>
        </p:txBody>
      </p:sp>
      <p:sp>
        <p:nvSpPr>
          <p:cNvPr id="243" name="Google Shape;243;p26"/>
          <p:cNvSpPr txBox="1"/>
          <p:nvPr/>
        </p:nvSpPr>
        <p:spPr>
          <a:xfrm>
            <a:off x="488950" y="1391650"/>
            <a:ext cx="61215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Handling User Input</a:t>
            </a:r>
            <a:endParaRPr sz="1800">
              <a:latin typeface="Lato"/>
              <a:ea typeface="Lato"/>
              <a:cs typeface="Lato"/>
              <a:sym typeface="Lato"/>
            </a:endParaRPr>
          </a:p>
        </p:txBody>
      </p:sp>
      <p:sp>
        <p:nvSpPr>
          <p:cNvPr id="244" name="Google Shape;244;p26"/>
          <p:cNvSpPr/>
          <p:nvPr/>
        </p:nvSpPr>
        <p:spPr>
          <a:xfrm>
            <a:off x="5435000" y="3432125"/>
            <a:ext cx="3319200" cy="159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txBox="1"/>
          <p:nvPr/>
        </p:nvSpPr>
        <p:spPr>
          <a:xfrm>
            <a:off x="5679475" y="3601400"/>
            <a:ext cx="1278900" cy="2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First Name</a:t>
            </a:r>
            <a:endParaRPr>
              <a:latin typeface="Lato"/>
              <a:ea typeface="Lato"/>
              <a:cs typeface="Lato"/>
              <a:sym typeface="Lato"/>
            </a:endParaRPr>
          </a:p>
        </p:txBody>
      </p:sp>
      <p:sp>
        <p:nvSpPr>
          <p:cNvPr id="246" name="Google Shape;246;p26"/>
          <p:cNvSpPr txBox="1"/>
          <p:nvPr/>
        </p:nvSpPr>
        <p:spPr>
          <a:xfrm>
            <a:off x="5679475" y="3975975"/>
            <a:ext cx="1278900" cy="2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Last Name</a:t>
            </a:r>
            <a:endParaRPr>
              <a:latin typeface="Lato"/>
              <a:ea typeface="Lato"/>
              <a:cs typeface="Lato"/>
              <a:sym typeface="Lato"/>
            </a:endParaRPr>
          </a:p>
        </p:txBody>
      </p:sp>
      <p:sp>
        <p:nvSpPr>
          <p:cNvPr id="247" name="Google Shape;247;p26"/>
          <p:cNvSpPr txBox="1"/>
          <p:nvPr/>
        </p:nvSpPr>
        <p:spPr>
          <a:xfrm>
            <a:off x="5679475" y="4350550"/>
            <a:ext cx="1278900" cy="2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Email</a:t>
            </a:r>
            <a:endParaRPr>
              <a:latin typeface="Lato"/>
              <a:ea typeface="Lato"/>
              <a:cs typeface="Lato"/>
              <a:sym typeface="Lato"/>
            </a:endParaRPr>
          </a:p>
        </p:txBody>
      </p:sp>
      <p:sp>
        <p:nvSpPr>
          <p:cNvPr id="248" name="Google Shape;248;p26"/>
          <p:cNvSpPr/>
          <p:nvPr/>
        </p:nvSpPr>
        <p:spPr>
          <a:xfrm>
            <a:off x="7052325" y="3695425"/>
            <a:ext cx="1372800" cy="159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7052325" y="4070125"/>
            <a:ext cx="1372800" cy="159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7052325" y="4493250"/>
            <a:ext cx="1372800" cy="159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